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76" r:id="rId3"/>
    <p:sldId id="365" r:id="rId4"/>
    <p:sldId id="377" r:id="rId5"/>
    <p:sldId id="392" r:id="rId6"/>
    <p:sldId id="390" r:id="rId7"/>
    <p:sldId id="378" r:id="rId8"/>
    <p:sldId id="370" r:id="rId9"/>
    <p:sldId id="394" r:id="rId10"/>
    <p:sldId id="395" r:id="rId11"/>
    <p:sldId id="398" r:id="rId12"/>
    <p:sldId id="396" r:id="rId13"/>
    <p:sldId id="384" r:id="rId14"/>
    <p:sldId id="389" r:id="rId15"/>
    <p:sldId id="372" r:id="rId16"/>
    <p:sldId id="385" r:id="rId17"/>
    <p:sldId id="391" r:id="rId18"/>
    <p:sldId id="388" r:id="rId19"/>
    <p:sldId id="397" r:id="rId20"/>
    <p:sldId id="404" r:id="rId21"/>
    <p:sldId id="383" r:id="rId22"/>
    <p:sldId id="393" r:id="rId23"/>
    <p:sldId id="387" r:id="rId24"/>
    <p:sldId id="399" r:id="rId25"/>
    <p:sldId id="400" r:id="rId26"/>
    <p:sldId id="402" r:id="rId27"/>
    <p:sldId id="403" r:id="rId28"/>
    <p:sldId id="375" r:id="rId29"/>
    <p:sldId id="386" r:id="rId30"/>
    <p:sldId id="373" r:id="rId31"/>
    <p:sldId id="382" r:id="rId32"/>
    <p:sldId id="374" r:id="rId33"/>
    <p:sldId id="306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0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CC99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2"/>
          </a:solidFill>
        </a:fill>
      </a:tcStyle>
    </a:wholeTbl>
    <a:band2H>
      <a:tcTxStyle/>
      <a:tcStyle>
        <a:tcBdr/>
        <a:fill>
          <a:solidFill>
            <a:srgbClr val="FC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46"/>
  </p:normalViewPr>
  <p:slideViewPr>
    <p:cSldViewPr>
      <p:cViewPr varScale="1">
        <p:scale>
          <a:sx n="49" d="100"/>
          <a:sy n="49" d="100"/>
        </p:scale>
        <p:origin x="1380" y="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2" name="Shape 8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295134" y="1538586"/>
            <a:ext cx="12525787" cy="48429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" name="Shape 11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5" name="Shape 11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pic>
        <p:nvPicPr>
          <p:cNvPr id="1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30863" y="9317687"/>
            <a:ext cx="1295094" cy="2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400" spc="280">
                <a:solidFill>
                  <a:srgbClr val="306D7E"/>
                </a:solidFill>
              </a:defRPr>
            </a:lvl1pPr>
          </a:lstStyle>
          <a:p>
            <a:r>
              <a:t>iyte.edu.tr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29" name="Shape 12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35" name="Shape 13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40" name="Shape 14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47" name="Group 14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48" name="Shape 14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57" name="Shape 15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63" name="Shape 16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8" name="Shape 16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75" name="Group 17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85" name="Shape 18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91" name="Shape 19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6" name="Shape 19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03" name="Group 20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04" name="Shape 20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13" name="Shape 21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19" name="Shape 21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31" name="Group 23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41" name="Shape 24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54" name="Shape 25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63" name="Shape 26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69" name="Shape 26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74" name="Shape 27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91" name="Shape 2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09" name="Group 309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10" name="Shape 310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19" name="Shape 3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25" name="Shape 32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39" name="Group 33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37" name="Group 33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47" name="Shape 34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53" name="Shape 35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8" name="Shape 35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65" name="Group 36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66" name="Shape 36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75" name="Shape 37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81" name="Shape 38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6" name="Shape 38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93" name="Group 39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94" name="Shape 39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03" name="Shape 40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08" name="Shape 40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15" name="Group 41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09" name="Shape 40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25" name="Shape 4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0" name="Shape 4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31" name="Shape 43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43" name="Group 44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44" name="Shape 44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60" name="Shape 46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65" name="Shape 46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70" name="Shape 47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77" name="Group 47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78" name="Shape 47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88" name="Shape 48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98" name="Shape 49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05" name="Group 50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06" name="Shape 50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22" name="Group 52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23" name="Shape 52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25" name="Shape 5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30" name="Shape 53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35" name="Shape 53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50" name="Group 55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44" name="Shape 54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53" name="Shape 55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72" name="Shape 57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77" name="Shape 577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78" name="Shape 57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83" name="Shape 58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90" name="Group 59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91" name="Shape 59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 sz="1600"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roup 60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00" name="Shape 60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05" name="Shape 60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10" name="Shape 61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17" name="Group 61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18" name="Shape 61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 63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28" name="Shape 62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37" name="Group 63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33" name="Shape 63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38" name="Shape 63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47" name="Group 64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45" name="Group 64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39" name="Shape 63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46" name="Shape 64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660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56" name="Shape 656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65" name="Group 66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61" name="Shape 66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66" name="Shape 666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73" name="Group 67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67" name="Shape 66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74" name="Shape 67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76" name="Shape 67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77" name="Shape 6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91" name="Shape 6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96" name="Shape 69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01" name="Shape 70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10" name="Group 71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08" name="Group 70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roup 7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19" name="Shape 7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24" name="Shape 72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29" name="Shape 72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38" name="Group 73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36" name="Group 73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37" name="Shape 73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75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54" name="Shape 75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59" name="Shape 75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64" name="Shape 76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73" name="Group 77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71" name="Group 77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72" name="Shape 77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 78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82" name="Shape 78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87" name="Shape 78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94" name="Group 79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88" name="Shape 78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95" name="Shape 79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97" name="Shape 7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roup 81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10" name="Shape 81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15" name="Shape 81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20" name="Shape 82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29" name="Group 82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27" name="Group 82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6" name="Shape 82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28" name="Shape 82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30" name="Shape 8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31" name="Shape 8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roup 84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45" name="Shape 84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54" name="Group 85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50" name="Shape 85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62" name="Group 86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1" name="Shape 86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63" name="Shape 86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650238" y="7881870"/>
            <a:ext cx="11704324" cy="1"/>
          </a:xfrm>
          <a:prstGeom prst="line">
            <a:avLst/>
          </a:prstGeom>
          <a:ln w="12700">
            <a:solidFill>
              <a:srgbClr val="A5A5A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8" name="Group 87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74" name="Shape 87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79" name="Shape 87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84" name="Shape 88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91" name="Group 89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85" name="Shape 88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92" name="Shape 89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 90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02" name="Shape 90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16" name="Group 91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14" name="Group 91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15" name="Shape 91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roup 93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31" name="Shape 93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36" name="Shape 93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41" name="Shape 94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50" name="Group 95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48" name="Group 94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42" name="Shape 94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49" name="Shape 94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51" name="Shape 95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roup 96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59" name="Shape 95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64" name="Shape 96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78" name="Group 97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76" name="Group 97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77" name="Shape 97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79" name="Shape 97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roup 99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87" name="Shape 98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96" name="Group 99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92" name="Shape 99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3" name="Shape 100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05" name="Shape 100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15" name="Shape 101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24" name="Group 102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20" name="Shape 102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25" name="Shape 102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34" name="Group 103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32" name="Group 103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26" name="Shape 102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1" name="Shape 103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33" name="Shape 103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35" name="Shape 103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4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43" name="Shape 104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53" name="Shape 105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62" name="Group 106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60" name="Group 106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61" name="Shape 106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894078" y="1608667"/>
            <a:ext cx="11216643" cy="141393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grpSp>
        <p:nvGrpSpPr>
          <p:cNvPr id="1089" name="Group 1089"/>
          <p:cNvGrpSpPr/>
          <p:nvPr/>
        </p:nvGrpSpPr>
        <p:grpSpPr>
          <a:xfrm>
            <a:off x="734455" y="8042198"/>
            <a:ext cx="446138" cy="311163"/>
            <a:chOff x="0" y="-1"/>
            <a:chExt cx="446137" cy="311162"/>
          </a:xfrm>
        </p:grpSpPr>
        <p:sp>
          <p:nvSpPr>
            <p:cNvPr id="1072" name="Shape 1072"/>
            <p:cNvSpPr/>
            <p:nvPr/>
          </p:nvSpPr>
          <p:spPr>
            <a:xfrm>
              <a:off x="-1" y="58856"/>
              <a:ext cx="87896" cy="19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7923" y="0"/>
                    <a:pt x="21600" y="1983"/>
                    <a:pt x="21600" y="5322"/>
                  </a:cubicBezTo>
                  <a:cubicBezTo>
                    <a:pt x="21600" y="5948"/>
                    <a:pt x="21600" y="5948"/>
                    <a:pt x="21600" y="5948"/>
                  </a:cubicBezTo>
                  <a:cubicBezTo>
                    <a:pt x="14706" y="5948"/>
                    <a:pt x="14706" y="5948"/>
                    <a:pt x="14706" y="5948"/>
                  </a:cubicBezTo>
                  <a:cubicBezTo>
                    <a:pt x="14706" y="5113"/>
                    <a:pt x="14706" y="5113"/>
                    <a:pt x="14706" y="5113"/>
                  </a:cubicBezTo>
                  <a:cubicBezTo>
                    <a:pt x="14706" y="3652"/>
                    <a:pt x="13328" y="3026"/>
                    <a:pt x="11030" y="3026"/>
                  </a:cubicBezTo>
                  <a:cubicBezTo>
                    <a:pt x="8732" y="3026"/>
                    <a:pt x="7353" y="3652"/>
                    <a:pt x="7353" y="5113"/>
                  </a:cubicBezTo>
                  <a:cubicBezTo>
                    <a:pt x="7353" y="6678"/>
                    <a:pt x="8962" y="7826"/>
                    <a:pt x="13557" y="9704"/>
                  </a:cubicBezTo>
                  <a:cubicBezTo>
                    <a:pt x="19762" y="12104"/>
                    <a:pt x="21600" y="13878"/>
                    <a:pt x="21600" y="16278"/>
                  </a:cubicBezTo>
                  <a:cubicBezTo>
                    <a:pt x="21600" y="19617"/>
                    <a:pt x="17923" y="21600"/>
                    <a:pt x="10800" y="21600"/>
                  </a:cubicBezTo>
                  <a:cubicBezTo>
                    <a:pt x="3677" y="21600"/>
                    <a:pt x="0" y="19617"/>
                    <a:pt x="0" y="16278"/>
                  </a:cubicBezTo>
                  <a:cubicBezTo>
                    <a:pt x="0" y="15026"/>
                    <a:pt x="0" y="15026"/>
                    <a:pt x="0" y="15026"/>
                  </a:cubicBezTo>
                  <a:cubicBezTo>
                    <a:pt x="6894" y="15026"/>
                    <a:pt x="6894" y="15026"/>
                    <a:pt x="6894" y="15026"/>
                  </a:cubicBezTo>
                  <a:cubicBezTo>
                    <a:pt x="6894" y="16487"/>
                    <a:pt x="6894" y="16487"/>
                    <a:pt x="6894" y="16487"/>
                  </a:cubicBezTo>
                  <a:cubicBezTo>
                    <a:pt x="6894" y="17948"/>
                    <a:pt x="8272" y="18574"/>
                    <a:pt x="10570" y="18574"/>
                  </a:cubicBezTo>
                  <a:cubicBezTo>
                    <a:pt x="12868" y="18574"/>
                    <a:pt x="14247" y="17948"/>
                    <a:pt x="14247" y="16487"/>
                  </a:cubicBezTo>
                  <a:cubicBezTo>
                    <a:pt x="14247" y="14922"/>
                    <a:pt x="12868" y="13774"/>
                    <a:pt x="8043" y="11896"/>
                  </a:cubicBezTo>
                  <a:cubicBezTo>
                    <a:pt x="2068" y="9496"/>
                    <a:pt x="0" y="7722"/>
                    <a:pt x="0" y="5322"/>
                  </a:cubicBezTo>
                  <a:cubicBezTo>
                    <a:pt x="0" y="1983"/>
                    <a:pt x="367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270741" y="61603"/>
              <a:ext cx="78086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9" y="9560"/>
                  </a:moveTo>
                  <a:lnTo>
                    <a:pt x="18778" y="9560"/>
                  </a:lnTo>
                  <a:lnTo>
                    <a:pt x="18778" y="12671"/>
                  </a:lnTo>
                  <a:lnTo>
                    <a:pt x="8249" y="12671"/>
                  </a:lnTo>
                  <a:lnTo>
                    <a:pt x="824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111"/>
                  </a:lnTo>
                  <a:lnTo>
                    <a:pt x="8249" y="3111"/>
                  </a:lnTo>
                  <a:lnTo>
                    <a:pt x="8249" y="95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354711" y="61603"/>
              <a:ext cx="9142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111"/>
                  </a:lnTo>
                  <a:lnTo>
                    <a:pt x="14276" y="3111"/>
                  </a:lnTo>
                  <a:lnTo>
                    <a:pt x="14276" y="21600"/>
                  </a:lnTo>
                  <a:lnTo>
                    <a:pt x="7231" y="21600"/>
                  </a:lnTo>
                  <a:lnTo>
                    <a:pt x="7231" y="3111"/>
                  </a:lnTo>
                  <a:lnTo>
                    <a:pt x="0" y="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0" name="Group 1080"/>
            <p:cNvGrpSpPr/>
            <p:nvPr/>
          </p:nvGrpSpPr>
          <p:grpSpPr>
            <a:xfrm>
              <a:off x="85931" y="56879"/>
              <a:ext cx="69061" cy="254283"/>
              <a:chOff x="0" y="0"/>
              <a:chExt cx="69060" cy="25428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18441" y="23364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0" y="21975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8441" y="0"/>
                <a:ext cx="30216" cy="127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18441" y="9826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18441" y="39570"/>
                <a:ext cx="30216" cy="18018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81" name="Shape 1081"/>
            <p:cNvSpPr/>
            <p:nvPr/>
          </p:nvSpPr>
          <p:spPr>
            <a:xfrm>
              <a:off x="132624" y="61603"/>
              <a:ext cx="6513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1" y="0"/>
                  </a:moveTo>
                  <a:lnTo>
                    <a:pt x="11711" y="9244"/>
                  </a:lnTo>
                  <a:lnTo>
                    <a:pt x="0" y="9244"/>
                  </a:lnTo>
                  <a:lnTo>
                    <a:pt x="0" y="12356"/>
                  </a:lnTo>
                  <a:lnTo>
                    <a:pt x="11711" y="12356"/>
                  </a:lnTo>
                  <a:lnTo>
                    <a:pt x="11711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8" name="Group 1088"/>
            <p:cNvGrpSpPr/>
            <p:nvPr/>
          </p:nvGrpSpPr>
          <p:grpSpPr>
            <a:xfrm>
              <a:off x="199721" y="-2"/>
              <a:ext cx="69061" cy="254584"/>
              <a:chOff x="0" y="0"/>
              <a:chExt cx="69060" cy="254582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19840" y="34530"/>
                <a:ext cx="29823" cy="18026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grpSp>
            <p:nvGrpSpPr>
              <p:cNvPr id="1087" name="Group 1087"/>
              <p:cNvGrpSpPr/>
              <p:nvPr/>
            </p:nvGrpSpPr>
            <p:grpSpPr>
              <a:xfrm>
                <a:off x="19644" y="218517"/>
                <a:ext cx="30217" cy="36066"/>
                <a:chOff x="0" y="0"/>
                <a:chExt cx="30216" cy="36064"/>
              </a:xfrm>
            </p:grpSpPr>
            <p:sp>
              <p:nvSpPr>
                <p:cNvPr id="1084" name="Shape 1084"/>
                <p:cNvSpPr/>
                <p:nvPr/>
              </p:nvSpPr>
              <p:spPr>
                <a:xfrm rot="10800000" flipH="1">
                  <a:off x="0" y="23364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10800000" flipH="1">
                  <a:off x="0" y="13538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 rot="10800000" flipH="1">
                  <a:off x="0" y="0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xfrm>
            <a:off x="11789159" y="8024624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/>
        </p:nvSpPr>
        <p:spPr>
          <a:xfrm rot="10800000" flipH="1">
            <a:off x="987727" y="8067865"/>
            <a:ext cx="27627" cy="161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09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221" y="466107"/>
            <a:ext cx="1310998" cy="99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Shape 109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09" name="Group 110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05" name="Shape 110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10" name="Shape 1110"/>
          <p:cNvSpPr>
            <a:spLocks noGrp="1"/>
          </p:cNvSpPr>
          <p:nvPr>
            <p:ph type="sldNum" sz="quarter" idx="2"/>
          </p:nvPr>
        </p:nvSpPr>
        <p:spPr>
          <a:xfrm>
            <a:off x="12032998" y="7463620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32998" y="7829890"/>
            <a:ext cx="321563" cy="33883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10233" marR="0" indent="-310233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19128" marR="0" indent="-361940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348704" marR="0" indent="-434328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85415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31134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768530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225718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682906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4140096" marR="0" indent="-482586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k.iyte.edu.tr/akademik-personel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28/rs.2019.7" TargetMode="External"/><Relationship Id="rId2" Type="http://schemas.openxmlformats.org/officeDocument/2006/relationships/hyperlink" Target="https://doi.org/10.1177/1468796819890463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21" name="Shape 1121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26" name="Group 1126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22" name="Shape 1122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27" name="Shape 1127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8969" y="2733374"/>
            <a:ext cx="4286862" cy="42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4861217" y="7019214"/>
            <a:ext cx="3282366" cy="2009954"/>
            <a:chOff x="396589" y="596900"/>
            <a:chExt cx="3282364" cy="2009952"/>
          </a:xfrm>
        </p:grpSpPr>
        <p:sp>
          <p:nvSpPr>
            <p:cNvPr id="1133" name="Shape 1133"/>
            <p:cNvSpPr/>
            <p:nvPr/>
          </p:nvSpPr>
          <p:spPr>
            <a:xfrm>
              <a:off x="396589" y="596900"/>
              <a:ext cx="3282366" cy="186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12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İYTE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35345" y="2185212"/>
              <a:ext cx="3204851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23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Türkiye’nin Teknoloji Üssü</a:t>
              </a:r>
            </a:p>
          </p:txBody>
        </p:sp>
      </p:grpSp>
      <p:pic>
        <p:nvPicPr>
          <p:cNvPr id="113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1" animBg="1" advAuto="0"/>
      <p:bldP spid="1135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669752" y="629030"/>
            <a:ext cx="11305256" cy="684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endParaRPr lang="tr-TR" sz="2800" b="1" dirty="0">
              <a:solidFill>
                <a:srgbClr val="FF0000"/>
              </a:solidFill>
            </a:endParaRPr>
          </a:p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endParaRPr lang="tr-TR" sz="2800" b="1" dirty="0">
              <a:solidFill>
                <a:srgbClr val="FF0000"/>
              </a:solidFill>
            </a:endParaRPr>
          </a:p>
          <a:p>
            <a:pPr hangingPunct="1"/>
            <a:r>
              <a:rPr lang="en-US" sz="2800" dirty="0" smtClean="0">
                <a:solidFill>
                  <a:srgbClr val="FF0000"/>
                </a:solidFill>
              </a:rPr>
              <a:t>BÖLÜMÜN </a:t>
            </a:r>
            <a:r>
              <a:rPr lang="en-US" sz="2800" dirty="0">
                <a:solidFill>
                  <a:srgbClr val="FF0000"/>
                </a:solidFill>
              </a:rPr>
              <a:t>2019’da </a:t>
            </a:r>
            <a:r>
              <a:rPr lang="en-US" sz="2800" dirty="0" err="1">
                <a:solidFill>
                  <a:srgbClr val="FF0000"/>
                </a:solidFill>
              </a:rPr>
              <a:t>Bilimsel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Çıktıları</a:t>
            </a:r>
            <a:endParaRPr lang="en-US" sz="2800" dirty="0">
              <a:solidFill>
                <a:srgbClr val="FF0000"/>
              </a:solidFill>
            </a:endParaRPr>
          </a:p>
          <a:p>
            <a:pPr lvl="0"/>
            <a:endParaRPr lang="en-US" sz="2800" dirty="0" smtClean="0"/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en-GB" sz="2800" b="1" dirty="0" smtClean="0"/>
              <a:t>TÜBITAK </a:t>
            </a:r>
            <a:r>
              <a:rPr lang="en-GB" sz="2800" b="1" dirty="0"/>
              <a:t>1002 - </a:t>
            </a:r>
            <a:r>
              <a:rPr lang="en-GB" sz="2800" dirty="0" err="1"/>
              <a:t>Türkiye’deki</a:t>
            </a:r>
            <a:r>
              <a:rPr lang="en-GB" sz="2800" dirty="0"/>
              <a:t> </a:t>
            </a:r>
            <a:r>
              <a:rPr lang="en-GB" sz="2800" dirty="0" err="1"/>
              <a:t>Romanlara</a:t>
            </a:r>
            <a:r>
              <a:rPr lang="en-GB" sz="2800" dirty="0"/>
              <a:t> </a:t>
            </a:r>
            <a:r>
              <a:rPr lang="en-GB" sz="2800" dirty="0" err="1"/>
              <a:t>Yönelik</a:t>
            </a:r>
            <a:r>
              <a:rPr lang="en-GB" sz="2800" dirty="0"/>
              <a:t> </a:t>
            </a:r>
            <a:r>
              <a:rPr lang="en-GB" sz="2800" dirty="0" err="1"/>
              <a:t>Toplumsal</a:t>
            </a:r>
            <a:r>
              <a:rPr lang="en-GB" sz="2800" dirty="0"/>
              <a:t> </a:t>
            </a:r>
            <a:r>
              <a:rPr lang="en-GB" sz="2800" dirty="0" err="1"/>
              <a:t>Algının</a:t>
            </a:r>
            <a:r>
              <a:rPr lang="en-GB" sz="2800" dirty="0"/>
              <a:t> </a:t>
            </a:r>
            <a:endParaRPr lang="tr-TR" sz="2800" dirty="0" smtClean="0"/>
          </a:p>
          <a:p>
            <a:pPr hangingPunct="1"/>
            <a:r>
              <a:rPr lang="en-GB" sz="2800" dirty="0" smtClean="0"/>
              <a:t>Oto-</a:t>
            </a:r>
            <a:r>
              <a:rPr lang="en-GB" sz="2800" dirty="0" err="1" smtClean="0"/>
              <a:t>etnografik</a:t>
            </a:r>
            <a:r>
              <a:rPr lang="en-GB" sz="2800" dirty="0" smtClean="0"/>
              <a:t> </a:t>
            </a:r>
            <a:r>
              <a:rPr lang="en-GB" sz="2800" dirty="0" err="1"/>
              <a:t>Anlatılar</a:t>
            </a:r>
            <a:r>
              <a:rPr lang="en-GB" sz="2800" dirty="0"/>
              <a:t> </a:t>
            </a:r>
            <a:r>
              <a:rPr lang="en-GB" sz="2800" dirty="0" err="1"/>
              <a:t>Aracılığıyla</a:t>
            </a:r>
            <a:r>
              <a:rPr lang="en-GB" sz="2800" dirty="0"/>
              <a:t> </a:t>
            </a:r>
            <a:r>
              <a:rPr lang="en-GB" sz="2800" dirty="0" err="1"/>
              <a:t>Dönüştürülmesi</a:t>
            </a:r>
            <a:r>
              <a:rPr lang="en-GB" sz="2800" dirty="0"/>
              <a:t> </a:t>
            </a:r>
            <a:endParaRPr lang="tr-TR" sz="2800" dirty="0" smtClean="0"/>
          </a:p>
          <a:p>
            <a:pPr hangingPunct="1"/>
            <a:endParaRPr lang="tr-TR" sz="2800" dirty="0" smtClean="0"/>
          </a:p>
          <a:p>
            <a:pPr hangingPunct="1"/>
            <a:r>
              <a:rPr lang="en-GB" sz="2800" b="1" dirty="0" err="1" smtClean="0"/>
              <a:t>Yönetici</a:t>
            </a:r>
            <a:r>
              <a:rPr lang="en-GB" sz="2800" b="1" dirty="0"/>
              <a:t>: </a:t>
            </a:r>
            <a:r>
              <a:rPr lang="en-GB" sz="2800" dirty="0" err="1"/>
              <a:t>Ayça</a:t>
            </a:r>
            <a:r>
              <a:rPr lang="en-GB" sz="2800" dirty="0"/>
              <a:t> </a:t>
            </a:r>
            <a:r>
              <a:rPr lang="en-GB" sz="2800" dirty="0" err="1"/>
              <a:t>Tunç</a:t>
            </a:r>
            <a:r>
              <a:rPr lang="en-GB" sz="2800" dirty="0"/>
              <a:t> Cox, </a:t>
            </a:r>
            <a:endParaRPr lang="tr-TR" sz="2800" dirty="0" smtClean="0"/>
          </a:p>
          <a:p>
            <a:pPr hangingPunct="1"/>
            <a:r>
              <a:rPr lang="en-GB" sz="2800" b="1" dirty="0" err="1" smtClean="0"/>
              <a:t>Araştırmacı</a:t>
            </a:r>
            <a:r>
              <a:rPr lang="en-GB" sz="2800" b="1" dirty="0"/>
              <a:t>: </a:t>
            </a:r>
            <a:r>
              <a:rPr lang="en-GB" sz="2800" dirty="0" err="1"/>
              <a:t>Ozan</a:t>
            </a:r>
            <a:r>
              <a:rPr lang="en-GB" sz="2800" dirty="0"/>
              <a:t> </a:t>
            </a:r>
            <a:r>
              <a:rPr lang="en-GB" sz="2800" dirty="0" err="1" smtClean="0"/>
              <a:t>Uştuk</a:t>
            </a:r>
            <a:endParaRPr lang="tr-TR" sz="2800" dirty="0"/>
          </a:p>
          <a:p>
            <a:pPr hangingPunct="1"/>
            <a:endParaRPr lang="tr-TR" sz="2800" dirty="0"/>
          </a:p>
          <a:p>
            <a:pPr hangingPunct="1"/>
            <a:r>
              <a:rPr lang="tr-TR" sz="2800" dirty="0"/>
              <a:t>(</a:t>
            </a:r>
            <a:r>
              <a:rPr lang="en-GB" sz="2800" dirty="0" err="1" smtClean="0"/>
              <a:t>Başvuru</a:t>
            </a:r>
            <a:r>
              <a:rPr lang="en-GB" sz="2800" dirty="0" smtClean="0"/>
              <a:t> </a:t>
            </a:r>
            <a:r>
              <a:rPr lang="en-GB" sz="2800" dirty="0" err="1"/>
              <a:t>Sürecinde</a:t>
            </a:r>
            <a:r>
              <a:rPr lang="en-GB" sz="2800" dirty="0"/>
              <a:t>)</a:t>
            </a:r>
            <a:endParaRPr lang="tr-TR" sz="2800" dirty="0"/>
          </a:p>
          <a:p>
            <a:pPr hangingPunct="1"/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hangingPunct="1"/>
            <a:endParaRPr lang="en-US" sz="28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ÇIKTILAR</a:t>
            </a:r>
            <a:endParaRPr lang="en-US" sz="3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5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453728" y="2068488"/>
            <a:ext cx="11953328" cy="2880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2800" dirty="0" smtClean="0">
                <a:solidFill>
                  <a:srgbClr val="FF0000"/>
                </a:solidFill>
              </a:rPr>
              <a:t>BÖLÜMÜN </a:t>
            </a:r>
            <a:r>
              <a:rPr lang="en-US" sz="2800" dirty="0">
                <a:solidFill>
                  <a:srgbClr val="FF0000"/>
                </a:solidFill>
              </a:rPr>
              <a:t>2019’da </a:t>
            </a:r>
            <a:r>
              <a:rPr lang="en-US" sz="2800" dirty="0" err="1">
                <a:solidFill>
                  <a:srgbClr val="FF0000"/>
                </a:solidFill>
              </a:rPr>
              <a:t>Bilimsel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Çıktıları</a:t>
            </a:r>
            <a:endParaRPr lang="tr-TR" sz="2800" dirty="0" smtClean="0">
              <a:solidFill>
                <a:srgbClr val="FF0000"/>
              </a:solidFill>
            </a:endParaRPr>
          </a:p>
          <a:p>
            <a:pPr hangingPunct="1"/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Uluslararası Konferans</a:t>
            </a:r>
          </a:p>
          <a:p>
            <a:pPr hangingPunct="1"/>
            <a:endParaRPr lang="tr-TR" sz="2800" dirty="0">
              <a:solidFill>
                <a:srgbClr val="FF0000"/>
              </a:solidFill>
            </a:endParaRP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tr-TR" sz="2800" dirty="0" err="1" smtClean="0"/>
              <a:t>Svetlana</a:t>
            </a:r>
            <a:r>
              <a:rPr lang="tr-TR" sz="2800" dirty="0" smtClean="0"/>
              <a:t> </a:t>
            </a:r>
            <a:r>
              <a:rPr lang="tr-TR" sz="2800" dirty="0" err="1" smtClean="0"/>
              <a:t>Pashaeva</a:t>
            </a:r>
            <a:r>
              <a:rPr lang="tr-TR" sz="2800" dirty="0" smtClean="0"/>
              <a:t>,</a:t>
            </a:r>
            <a:r>
              <a:rPr lang="tr-TR" sz="2800" dirty="0"/>
              <a:t> </a:t>
            </a:r>
            <a:r>
              <a:rPr lang="tr-TR" sz="2800" dirty="0" smtClean="0"/>
              <a:t>«</a:t>
            </a:r>
            <a:r>
              <a:rPr lang="tr-TR" sz="2800" dirty="0" err="1" smtClean="0"/>
              <a:t>Architectural</a:t>
            </a:r>
            <a:r>
              <a:rPr lang="tr-TR" sz="2800" dirty="0" smtClean="0"/>
              <a:t> </a:t>
            </a:r>
            <a:r>
              <a:rPr lang="tr-TR" sz="2800" dirty="0" err="1"/>
              <a:t>Dominants</a:t>
            </a:r>
            <a:r>
              <a:rPr lang="tr-TR" sz="2800" dirty="0"/>
              <a:t> as </a:t>
            </a:r>
            <a:r>
              <a:rPr lang="tr-TR" sz="2800" dirty="0" err="1"/>
              <a:t>Determinants</a:t>
            </a:r>
            <a:r>
              <a:rPr lang="tr-TR" sz="2800" dirty="0"/>
              <a:t> of </a:t>
            </a:r>
            <a:r>
              <a:rPr lang="tr-TR" sz="2800" dirty="0" smtClean="0"/>
              <a:t>Development» International Conference, </a:t>
            </a:r>
            <a:r>
              <a:rPr lang="tr-TR" sz="2800" dirty="0" err="1" smtClean="0"/>
              <a:t>Dubna</a:t>
            </a:r>
            <a:r>
              <a:rPr lang="tr-TR" sz="2800" dirty="0" smtClean="0"/>
              <a:t>, </a:t>
            </a:r>
            <a:r>
              <a:rPr lang="tr-TR" sz="2800" dirty="0" err="1" smtClean="0"/>
              <a:t>Russia</a:t>
            </a:r>
            <a:r>
              <a:rPr lang="tr-TR" sz="2800" dirty="0"/>
              <a:t>,</a:t>
            </a:r>
            <a:r>
              <a:rPr lang="tr-TR" sz="2800" dirty="0" smtClean="0"/>
              <a:t> </a:t>
            </a:r>
            <a:r>
              <a:rPr lang="tr-TR" sz="2800" dirty="0"/>
              <a:t>12 April </a:t>
            </a:r>
            <a:r>
              <a:rPr lang="tr-TR" sz="2800" dirty="0" smtClean="0"/>
              <a:t>2019.</a:t>
            </a:r>
            <a:endParaRPr lang="en-US" sz="2800" b="1" dirty="0">
              <a:solidFill>
                <a:srgbClr val="FF0000"/>
              </a:solidFill>
            </a:endParaRPr>
          </a:p>
          <a:p>
            <a:pPr hangingPunct="1"/>
            <a:endParaRPr lang="en-US" sz="2800" dirty="0" smtClean="0">
              <a:solidFill>
                <a:srgbClr val="FF0000"/>
              </a:solidFill>
            </a:endParaRPr>
          </a:p>
          <a:p>
            <a:pPr hangingPunct="1"/>
            <a:endParaRPr lang="en-US" sz="28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ÇIKTILAR</a:t>
            </a:r>
            <a:endParaRPr lang="en-US" sz="3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381720" y="2140496"/>
            <a:ext cx="12313368" cy="496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endParaRPr lang="tr-TR" sz="2800" b="1" dirty="0">
              <a:solidFill>
                <a:srgbClr val="FF0000"/>
              </a:solidFill>
            </a:endParaRPr>
          </a:p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endParaRPr lang="tr-TR" sz="2800" b="1" dirty="0">
              <a:solidFill>
                <a:srgbClr val="FF0000"/>
              </a:solidFill>
            </a:endParaRPr>
          </a:p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hangingPunct="1"/>
            <a:r>
              <a:rPr lang="en-US" sz="2800" dirty="0" smtClean="0">
                <a:solidFill>
                  <a:srgbClr val="FF0000"/>
                </a:solidFill>
              </a:rPr>
              <a:t>BÖLÜMÜN </a:t>
            </a:r>
            <a:r>
              <a:rPr lang="en-US" sz="2800" dirty="0">
                <a:solidFill>
                  <a:srgbClr val="FF0000"/>
                </a:solidFill>
              </a:rPr>
              <a:t>2019’da </a:t>
            </a:r>
            <a:r>
              <a:rPr lang="en-US" sz="2800" dirty="0" err="1" smtClean="0">
                <a:solidFill>
                  <a:srgbClr val="FF0000"/>
                </a:solidFill>
              </a:rPr>
              <a:t>Bilimsel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Çıktıları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Danışmanlıklar</a:t>
            </a:r>
          </a:p>
          <a:p>
            <a:pPr lvl="0"/>
            <a:endParaRPr lang="tr-TR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</a:rPr>
              <a:t>Hakemlik: </a:t>
            </a:r>
          </a:p>
          <a:p>
            <a:r>
              <a:rPr lang="tr-TR" sz="2800" dirty="0" smtClean="0"/>
              <a:t>Dr. Ozan </a:t>
            </a:r>
            <a:r>
              <a:rPr lang="tr-TR" sz="2800" dirty="0" err="1" smtClean="0"/>
              <a:t>Uştuk</a:t>
            </a:r>
            <a:r>
              <a:rPr lang="tr-TR" sz="2800" dirty="0" smtClean="0"/>
              <a:t>, </a:t>
            </a:r>
            <a:r>
              <a:rPr lang="tr-TR" sz="2800" dirty="0"/>
              <a:t>Moment Dergi - Hacettepe Üniversitesi İletişim Fakültesi Kültürel Çalışmalar Dergisi, (2019- devam ediyor</a:t>
            </a:r>
            <a:r>
              <a:rPr lang="tr-TR" sz="2800" dirty="0" smtClean="0"/>
              <a:t>)</a:t>
            </a:r>
          </a:p>
          <a:p>
            <a:endParaRPr lang="tr-T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</a:rPr>
              <a:t>Yayın Kurulu Üyeliği:</a:t>
            </a:r>
          </a:p>
          <a:p>
            <a:r>
              <a:rPr lang="tr-TR" sz="2800" dirty="0" smtClean="0"/>
              <a:t>Dr. Yasemin Özcan </a:t>
            </a:r>
            <a:r>
              <a:rPr lang="tr-TR" sz="2800" dirty="0" err="1" smtClean="0"/>
              <a:t>Gönülal</a:t>
            </a:r>
            <a:r>
              <a:rPr lang="tr-TR" sz="2800" dirty="0" smtClean="0"/>
              <a:t>, İBB Kent Kitaplığı Yayın Kurulu Üyeliği, 2019-2020</a:t>
            </a:r>
          </a:p>
          <a:p>
            <a:endParaRPr lang="tr-T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</a:rPr>
              <a:t>Jüri Üyeliği:</a:t>
            </a:r>
          </a:p>
          <a:p>
            <a:r>
              <a:rPr lang="tr-TR" sz="2800" dirty="0" err="1" smtClean="0"/>
              <a:t>Öğr</a:t>
            </a:r>
            <a:r>
              <a:rPr lang="tr-TR" sz="2800" dirty="0" smtClean="0"/>
              <a:t>. Gör. </a:t>
            </a:r>
            <a:r>
              <a:rPr lang="tr-TR" sz="2800" dirty="0" err="1" smtClean="0"/>
              <a:t>Coşgu</a:t>
            </a:r>
            <a:r>
              <a:rPr lang="tr-TR" sz="2800" dirty="0" smtClean="0"/>
              <a:t> Ateş, İzmir </a:t>
            </a:r>
            <a:r>
              <a:rPr lang="tr-TR" sz="2800" dirty="0"/>
              <a:t>Üniversiteleri </a:t>
            </a:r>
            <a:r>
              <a:rPr lang="tr-TR" sz="2800" dirty="0" smtClean="0"/>
              <a:t>Platformu Karikatür Yarışması </a:t>
            </a:r>
            <a:r>
              <a:rPr lang="tr-TR" sz="2800" dirty="0"/>
              <a:t>Jüri </a:t>
            </a:r>
            <a:r>
              <a:rPr lang="tr-TR" sz="2800" dirty="0" smtClean="0"/>
              <a:t>Üyeliği, Aralık 2019.</a:t>
            </a:r>
            <a:endParaRPr lang="tr-TR" sz="2800" dirty="0"/>
          </a:p>
          <a:p>
            <a:endParaRPr lang="tr-TR" sz="2800" dirty="0"/>
          </a:p>
          <a:p>
            <a:endParaRPr lang="tr-TR" sz="2800" dirty="0"/>
          </a:p>
          <a:p>
            <a:pPr hangingPunct="1"/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hangingPunct="1"/>
            <a:endParaRPr lang="en-US" sz="28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ÇIKTILAR</a:t>
            </a:r>
            <a:endParaRPr lang="en-US" sz="3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30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43665" y="1708449"/>
            <a:ext cx="8038266" cy="49343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BÖLÜMÜN YAPTIĞI ORGANİZASYONLAR</a:t>
            </a:r>
            <a:endParaRPr lang="tr-TR" sz="3600" dirty="0" smtClean="0"/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2201879"/>
            <a:ext cx="12561136" cy="6635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FF0000"/>
                </a:solidFill>
              </a:rPr>
              <a:t>Resital ve Sergi Açılışı: 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Fotoğraf açıklaması yo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728"/>
            <a:ext cx="4089341" cy="57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38" y="3148608"/>
            <a:ext cx="8369986" cy="51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5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43664" y="1691949"/>
            <a:ext cx="8507007" cy="50992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BÖLÜMÜN YAPTIĞI ORGANİZASYONLAR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2788568"/>
            <a:ext cx="12561136" cy="696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7174" name="Picture 6" descr="https://gk.iyte.edu.tr/wp-content/uploads/sites/117/2019/06/IMG_20190503_133756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666"/>
            <a:ext cx="13004800" cy="53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37705" y="8656981"/>
            <a:ext cx="12241360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sz="24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İzmir Yüksek Teknoloji Enstitüsü Deniz Şengel Sanat Eseri Koleksiyonu Sergi Salonu, İzmir Müzeleri, İzmir Büyükşehir Belediyesi İzmir Akdeniz Akademisi, 2019. 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96567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45123" y="1678615"/>
            <a:ext cx="10595238" cy="5232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BÖLÜMÜN YAPTIĞI ORGANİZASYONLAR</a:t>
            </a:r>
            <a:endParaRPr lang="tr-TR" sz="2800" dirty="0" smtClean="0"/>
          </a:p>
          <a:p>
            <a:endParaRPr lang="en-US" sz="28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1678615"/>
            <a:ext cx="12561136" cy="715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FF0000"/>
                </a:solidFill>
              </a:rPr>
              <a:t>Kolokyum: 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1032" name="Picture 8" descr="Görüntünün olası içeriği: 1 kişi, yaz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46" y="3227310"/>
            <a:ext cx="4176464" cy="59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.fadb4-1.fna.fbcdn.net/v/t1.0-9/71914526_2581347391926078_2437357471912689664_n.jpg?_nc_cat=103&amp;_nc_oc=AQlHc5JNWlvlb2aJ87nm6pLftHm5-EZoVRGrbkZKR1e3_a0yMHha1sBLFUVD76lhJy0&amp;_nc_ht=scontent.fadb4-1.fna&amp;oh=d47cfec999bd45d15618e5a5a85ca15d&amp;oe=5ECD7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3227310"/>
            <a:ext cx="5472609" cy="59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43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741760" y="1544672"/>
            <a:ext cx="7848872" cy="45180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BÖLÜMÜN YAPTIĞI ORGANİZASYONLAR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2788568"/>
            <a:ext cx="12561136" cy="604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FF0000"/>
                </a:solidFill>
              </a:rPr>
              <a:t>Özel Günler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2052" name="Picture 4" descr="https://scontent.fadb4-1.fna.fbcdn.net/v/t1.0-9/60637080_2303653816362105_7830860695083155456_n.jpg?_nc_cat=109&amp;_nc_oc=AQmgDzQUu_Le-KRZZ3LJMHEc6haFKXfsg3sNAM9_iIuuVlzW9b36BDOBaWrBvDaDsw0&amp;_nc_ht=scontent.fadb4-1.fna&amp;oh=1e71bf2dc0a9f89a1235777c15416964&amp;oe=5EC0F7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3048449"/>
            <a:ext cx="4409630" cy="62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örüntünün olası içeriği: 2 kişi, çizgiler ve yaz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3040182"/>
            <a:ext cx="4301284" cy="609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501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245816" y="1132385"/>
            <a:ext cx="9793087" cy="9361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BÖLÜMÜN YAPTIĞI ORGANİZASYONLAR</a:t>
            </a:r>
            <a:endParaRPr lang="tr-TR" sz="2800" dirty="0" smtClean="0"/>
          </a:p>
          <a:p>
            <a:endParaRPr lang="en-US" sz="28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7744" y="6532984"/>
            <a:ext cx="12407056" cy="194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sz="2400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</a:rPr>
              <a:t>Öğrenci Organizasyonları:</a:t>
            </a:r>
          </a:p>
          <a:p>
            <a:pPr hangingPunct="1">
              <a:lnSpc>
                <a:spcPct val="150000"/>
              </a:lnSpc>
            </a:pP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Öğr</a:t>
            </a:r>
            <a:r>
              <a:rPr lang="tr-TR" sz="2400" dirty="0" smtClean="0">
                <a:solidFill>
                  <a:srgbClr val="FF0000"/>
                </a:solidFill>
              </a:rPr>
              <a:t>. Gör. Mine </a:t>
            </a:r>
            <a:r>
              <a:rPr lang="tr-TR" sz="2400" dirty="0" err="1" smtClean="0">
                <a:solidFill>
                  <a:srgbClr val="FF0000"/>
                </a:solidFill>
              </a:rPr>
              <a:t>Okcu</a:t>
            </a:r>
            <a:r>
              <a:rPr lang="tr-TR" sz="2400" dirty="0" smtClean="0">
                <a:solidFill>
                  <a:srgbClr val="FF0000"/>
                </a:solidFill>
              </a:rPr>
              <a:t> ve </a:t>
            </a:r>
            <a:r>
              <a:rPr lang="tr-TR" sz="2400" dirty="0" err="1" smtClean="0">
                <a:solidFill>
                  <a:srgbClr val="FF0000"/>
                </a:solidFill>
              </a:rPr>
              <a:t>Öğr</a:t>
            </a:r>
            <a:r>
              <a:rPr lang="tr-TR" sz="2400" dirty="0" smtClean="0">
                <a:solidFill>
                  <a:srgbClr val="FF0000"/>
                </a:solidFill>
              </a:rPr>
              <a:t>. Gör Nüket Dalcı’nın katkı sunduğu etkinlikler:</a:t>
            </a:r>
            <a:endParaRPr lang="tr-TR" sz="2400" dirty="0">
              <a:solidFill>
                <a:srgbClr val="FF0000"/>
              </a:solidFill>
            </a:endParaRPr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8 Mart </a:t>
            </a:r>
            <a:r>
              <a:rPr lang="tr-TR" sz="2400" dirty="0"/>
              <a:t>Dünya Kadınlar Günü                                   </a:t>
            </a:r>
            <a:endParaRPr lang="tr-TR" sz="2400" dirty="0" smtClean="0"/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18 Mart Çanakkale </a:t>
            </a:r>
            <a:r>
              <a:rPr lang="tr-TR" sz="2400" dirty="0"/>
              <a:t>Deniz </a:t>
            </a:r>
            <a:r>
              <a:rPr lang="tr-TR" sz="2400" dirty="0" smtClean="0"/>
              <a:t>Zaferi       </a:t>
            </a:r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21 Mart Nevruz </a:t>
            </a:r>
            <a:r>
              <a:rPr lang="tr-TR" sz="2400" dirty="0"/>
              <a:t>P</a:t>
            </a:r>
            <a:r>
              <a:rPr lang="tr-TR" sz="2400" dirty="0" smtClean="0"/>
              <a:t>rogramı              </a:t>
            </a:r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24-25 Nisan Bahar </a:t>
            </a:r>
            <a:r>
              <a:rPr lang="tr-TR" sz="2400" dirty="0"/>
              <a:t>Şenliği 1. </a:t>
            </a:r>
            <a:r>
              <a:rPr lang="tr-TR" sz="2400" dirty="0" smtClean="0"/>
              <a:t>Gün-2. Gün   </a:t>
            </a:r>
            <a:endParaRPr lang="tr-TR" sz="2400" dirty="0" smtClean="0">
              <a:solidFill>
                <a:srgbClr val="FF0000"/>
              </a:solidFill>
            </a:endParaRPr>
          </a:p>
          <a:p>
            <a:pPr lvl="0"/>
            <a:r>
              <a:rPr lang="tr-TR" sz="2400" dirty="0" err="1" smtClean="0">
                <a:solidFill>
                  <a:srgbClr val="FF0000"/>
                </a:solidFill>
              </a:rPr>
              <a:t>Öğr</a:t>
            </a:r>
            <a:r>
              <a:rPr lang="tr-TR" sz="2400" dirty="0" smtClean="0">
                <a:solidFill>
                  <a:srgbClr val="FF0000"/>
                </a:solidFill>
              </a:rPr>
              <a:t>. Gör. Mine </a:t>
            </a:r>
            <a:r>
              <a:rPr lang="tr-TR" sz="2400" dirty="0" err="1" smtClean="0">
                <a:solidFill>
                  <a:srgbClr val="FF0000"/>
                </a:solidFill>
              </a:rPr>
              <a:t>Okcu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28 Mart </a:t>
            </a:r>
            <a:r>
              <a:rPr lang="tr-TR" sz="2400" dirty="0" smtClean="0"/>
              <a:t>Kütüphane </a:t>
            </a:r>
            <a:r>
              <a:rPr lang="tr-TR" sz="2400" dirty="0"/>
              <a:t>Haftası </a:t>
            </a:r>
            <a:endParaRPr lang="tr-TR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10 </a:t>
            </a:r>
            <a:r>
              <a:rPr lang="tr-TR" sz="2400" dirty="0"/>
              <a:t>Kasım </a:t>
            </a:r>
            <a:r>
              <a:rPr lang="tr-TR" sz="2400" dirty="0" smtClean="0"/>
              <a:t>Atatürk’ü </a:t>
            </a:r>
            <a:r>
              <a:rPr lang="tr-TR" sz="2400" dirty="0"/>
              <a:t>Anma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19 Aralık Urla Eğitim Vakfı Kermesi Müzik Dinletisi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26 Aralık Yeni Yıl Konseri</a:t>
            </a:r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srgbClr val="FF0000"/>
              </a:solidFill>
            </a:endParaRPr>
          </a:p>
          <a:p>
            <a:pPr marL="342900" indent="-3429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400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400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400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2400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2800" dirty="0" smtClean="0">
                <a:solidFill>
                  <a:srgbClr val="C00000"/>
                </a:solidFill>
              </a:rPr>
              <a:t>KÜLTÜREL</a:t>
            </a:r>
            <a:r>
              <a:rPr lang="en-US" sz="2800" dirty="0" smtClean="0">
                <a:solidFill>
                  <a:srgbClr val="C00000"/>
                </a:solidFill>
              </a:rPr>
              <a:t> ÇALIŞMALAR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18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81720" y="1276401"/>
            <a:ext cx="11233248" cy="1099864"/>
          </a:xfrm>
        </p:spPr>
        <p:txBody>
          <a:bodyPr>
            <a:noAutofit/>
          </a:bodyPr>
          <a:lstStyle/>
          <a:p>
            <a:r>
              <a:rPr lang="tr-TR" sz="2800" dirty="0" err="1" smtClean="0">
                <a:solidFill>
                  <a:schemeClr val="bg2"/>
                </a:solidFill>
              </a:rPr>
              <a:t>Öğr</a:t>
            </a:r>
            <a:r>
              <a:rPr lang="tr-TR" sz="2800" dirty="0" smtClean="0">
                <a:solidFill>
                  <a:schemeClr val="bg2"/>
                </a:solidFill>
              </a:rPr>
              <a:t>. Gör. Nüket Dalcı, İYTE HDT Akademik Danışmanı </a:t>
            </a:r>
          </a:p>
          <a:p>
            <a:r>
              <a:rPr lang="tr-TR" sz="2800" dirty="0" smtClean="0">
                <a:solidFill>
                  <a:schemeClr val="bg2"/>
                </a:solidFill>
              </a:rPr>
              <a:t>(Ortalama 140 kişilik bir ekip)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2520280"/>
            <a:ext cx="3959671" cy="50928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81" y="2479873"/>
            <a:ext cx="7620000" cy="428625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964785" y="6869732"/>
            <a:ext cx="7374396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21. Geleneksel Halk Dansları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Gecesi, Mayıs 2019, Sabancı Kültür Merkezi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65695" y="7811015"/>
            <a:ext cx="4878633" cy="157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19 Mayıs 100.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Yıl Kutlamaları Kapsamında Türkiye ve Dünya </a:t>
            </a:r>
            <a:r>
              <a:rPr lang="tr-TR" dirty="0">
                <a:solidFill>
                  <a:srgbClr val="FF0000"/>
                </a:solidFill>
              </a:rPr>
              <a:t>G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enelinde Kültür Bakanlığı Tarafından </a:t>
            </a:r>
            <a:r>
              <a:rPr lang="tr-TR" dirty="0" smtClean="0">
                <a:solidFill>
                  <a:srgbClr val="FF0000"/>
                </a:solidFill>
              </a:rPr>
              <a:t>D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üzenlenen </a:t>
            </a:r>
            <a:r>
              <a:rPr lang="tr-TR" dirty="0">
                <a:solidFill>
                  <a:srgbClr val="FF0000"/>
                </a:solidFill>
              </a:rPr>
              <a:t>E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tkinlik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46405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4" y="1204392"/>
            <a:ext cx="11449271" cy="1159234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2800" dirty="0" err="1" smtClean="0"/>
              <a:t>Öğr</a:t>
            </a:r>
            <a:r>
              <a:rPr lang="tr-TR" sz="2800" dirty="0" smtClean="0"/>
              <a:t>. Gör. Nüket Dalcı, İYTE HDT Akademik Danışmanı</a:t>
            </a:r>
            <a:endParaRPr lang="en-US" sz="28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5" y="2358690"/>
            <a:ext cx="5976664" cy="336187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64284" y="5740896"/>
            <a:ext cx="5966108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Çanakkal</a:t>
            </a:r>
            <a:r>
              <a:rPr lang="tr-TR" dirty="0" smtClean="0"/>
              <a:t>e Deniz Zaferi, Mart 2019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56" y="2338688"/>
            <a:ext cx="5508104" cy="3381876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006456" y="5884912"/>
            <a:ext cx="5760640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Teknopark</a:t>
            </a:r>
            <a:r>
              <a:rPr kumimoji="0" lang="tr-TR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İzmir Ödül Töreni, Ekim 2019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Metin kutusu 8"/>
          <p:cNvSpPr txBox="1"/>
          <p:nvPr/>
        </p:nvSpPr>
        <p:spPr>
          <a:xfrm flipH="1">
            <a:off x="262504" y="7181056"/>
            <a:ext cx="9336239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30 Ağustos Zafer Bayramı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29 Ekim Cumhuriyet Bayramı</a:t>
            </a:r>
          </a:p>
        </p:txBody>
      </p:sp>
    </p:spTree>
    <p:extLst>
      <p:ext uri="{BB962C8B-B14F-4D97-AF65-F5344CB8AC3E}">
        <p14:creationId xmlns:p14="http://schemas.microsoft.com/office/powerpoint/2010/main" val="4010106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5696" y="2284512"/>
            <a:ext cx="12599597" cy="29523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tr-TR" dirty="0" smtClean="0"/>
              <a:t> </a:t>
            </a:r>
          </a:p>
          <a:p>
            <a:pPr algn="ctr"/>
            <a:r>
              <a:rPr lang="tr-TR" dirty="0" smtClean="0">
                <a:solidFill>
                  <a:srgbClr val="FF0000"/>
                </a:solidFill>
              </a:rPr>
              <a:t>GENEL KÜLTÜR DERSLERİ BÖLÜMÜ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2019 YILI FAALİYET RAPORU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6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443665" y="2356520"/>
            <a:ext cx="9181319" cy="598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Organizasyonları:</a:t>
            </a:r>
          </a:p>
          <a:p>
            <a:pPr hangingPunct="1">
              <a:lnSpc>
                <a:spcPct val="150000"/>
              </a:lnSpc>
            </a:pPr>
            <a:r>
              <a:rPr lang="tr-TR" dirty="0" smtClean="0">
                <a:solidFill>
                  <a:srgbClr val="FF0000"/>
                </a:solidFill>
              </a:rPr>
              <a:t> 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6" name="Picture 2" descr="https://scontent.fadb4-1.fna.fbcdn.net/v/t1.0-9/s960x960/58373697_2257609300966557_2263756568845615104_o.jpg?_nc_cat=109&amp;_nc_oc=AQnc4r9qyN7gH6C82UcoQ0FOj6yAqkeJ3KnXD1nkUjWARtVVUhD5xU7OLwxEx28Ihfo&amp;_nc_ht=scontent.fadb4-1.fna&amp;oh=ab51b1c5528905966bb976478bb190d2&amp;oe=5F0316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" y="3549013"/>
            <a:ext cx="6927346" cy="47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Yer Tutucusu 3"/>
          <p:cNvSpPr>
            <a:spLocks noGrp="1"/>
          </p:cNvSpPr>
          <p:nvPr>
            <p:ph type="body" sz="quarter" idx="1"/>
          </p:nvPr>
        </p:nvSpPr>
        <p:spPr/>
        <p:txBody>
          <a:bodyPr>
            <a:noAutofit/>
          </a:bodyPr>
          <a:lstStyle/>
          <a:p>
            <a:r>
              <a:rPr lang="tr-TR" sz="2800" dirty="0" smtClean="0"/>
              <a:t>BÖLÜMÜN YAPTIĞI ORGANİZASYONLAR</a:t>
            </a:r>
            <a:endParaRPr lang="tr-TR" sz="2800" dirty="0"/>
          </a:p>
        </p:txBody>
      </p:sp>
      <p:pic>
        <p:nvPicPr>
          <p:cNvPr id="1026" name="Picture 2" descr="https://scontent.fist1-2.fna.fbcdn.net/v/t1.0-9/s960x960/58442270_1817839788316497_4965858281605038080_o.jpg?_nc_cat=107&amp;_nc_oc=AQlx9rLsDYlTgjzUrnb63MPwrQZ3VJKClmK_BeR8Y6vGty6clQBty4nt197hxkc_rIY&amp;_nc_ht=scontent.fist1-2.fna&amp;oh=7375cf2ed55a87648002453d9097608e&amp;oe=5ECCE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96" y="1348408"/>
            <a:ext cx="5456935" cy="77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677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43665" y="1564433"/>
            <a:ext cx="10379215" cy="6374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BÖLÜMÜN YAPTIĞI ORGANİZASYONLAR</a:t>
            </a:r>
            <a:endParaRPr lang="tr-TR" sz="2800" dirty="0" smtClean="0"/>
          </a:p>
          <a:p>
            <a:endParaRPr lang="en-US" sz="28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2869712"/>
            <a:ext cx="12574837" cy="644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800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Organizasyonları:</a:t>
            </a:r>
          </a:p>
          <a:p>
            <a:pPr hangingPunct="1">
              <a:lnSpc>
                <a:spcPct val="150000"/>
              </a:lnSpc>
            </a:pPr>
            <a:r>
              <a:rPr lang="tr-TR" dirty="0" smtClean="0">
                <a:solidFill>
                  <a:srgbClr val="FF0000"/>
                </a:solidFill>
              </a:rPr>
              <a:t> 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4100" name="Picture 4" descr="https://scontent.fadb4-1.fna.fbcdn.net/v/t1.0-9/s960x960/53211094_2191346204259534_8059195553268891648_o.jpg?_nc_cat=102&amp;_nc_oc=AQkkVqXfRB0jhGBVW7VXEDcHH2bWFFU06etAutYZBqF1SsBj5e_pX095VctXrwNhx8Q&amp;_nc_ht=scontent.fadb4-1.fna&amp;oh=6655fa56e1755a87d76cb8eba0168a20&amp;oe=5ED530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3" y="2491510"/>
            <a:ext cx="5407092" cy="720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2" y="2454820"/>
            <a:ext cx="4824536" cy="68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8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43665" y="1678615"/>
            <a:ext cx="10595238" cy="5232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BÖLÜMÜN YAPTIĞI ORGANİZASYONLAR</a:t>
            </a:r>
            <a:endParaRPr lang="tr-TR" sz="2800" dirty="0" smtClean="0"/>
          </a:p>
          <a:p>
            <a:endParaRPr lang="en-US" sz="28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443665" y="1204393"/>
            <a:ext cx="12561136" cy="7632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800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Organizasyonları:</a:t>
            </a:r>
          </a:p>
          <a:p>
            <a:pPr hangingPunct="1">
              <a:lnSpc>
                <a:spcPct val="150000"/>
              </a:lnSpc>
            </a:pPr>
            <a:r>
              <a:rPr lang="tr-TR" dirty="0" smtClean="0">
                <a:solidFill>
                  <a:srgbClr val="FF0000"/>
                </a:solidFill>
              </a:rPr>
              <a:t> </a:t>
            </a: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 smtClean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dirty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 smtClean="0">
              <a:solidFill>
                <a:srgbClr val="FF0000"/>
              </a:solidFill>
            </a:endParaRPr>
          </a:p>
          <a:p>
            <a:pPr marL="571500" indent="-57150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rgbClr val="FF0000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dirty="0"/>
          </a:p>
          <a:p>
            <a:pPr marL="571500" indent="-571500" hangingPunct="1">
              <a:lnSpc>
                <a:spcPct val="150000"/>
              </a:lnSpc>
              <a:buFont typeface="Wingdings" charset="2"/>
              <a:buChar char="Ø"/>
            </a:pPr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7" name="Picture 3" descr="IMG_20200210_153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951525"/>
            <a:ext cx="6336705" cy="73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tölye afiş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5" y="3148608"/>
            <a:ext cx="4813739" cy="640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108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1"/>
          </p:nvPr>
        </p:nvSpPr>
        <p:spPr>
          <a:xfrm>
            <a:off x="0" y="1564431"/>
            <a:ext cx="13357229" cy="685409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 (Spor)</a:t>
            </a:r>
          </a:p>
          <a:p>
            <a:r>
              <a:rPr lang="tr-TR" sz="2800" dirty="0" smtClean="0">
                <a:solidFill>
                  <a:schemeClr val="bg2"/>
                </a:solidFill>
              </a:rPr>
              <a:t>     </a:t>
            </a:r>
            <a:r>
              <a:rPr lang="tr-TR" sz="2800" dirty="0" err="1" smtClean="0">
                <a:solidFill>
                  <a:schemeClr val="bg2"/>
                </a:solidFill>
              </a:rPr>
              <a:t>Öğr.Gör.Figen</a:t>
            </a:r>
            <a:r>
              <a:rPr lang="tr-TR" sz="2800" dirty="0" smtClean="0">
                <a:solidFill>
                  <a:schemeClr val="bg2"/>
                </a:solidFill>
              </a:rPr>
              <a:t> </a:t>
            </a:r>
            <a:r>
              <a:rPr lang="tr-TR" sz="2800" dirty="0" err="1" smtClean="0">
                <a:solidFill>
                  <a:schemeClr val="bg2"/>
                </a:solidFill>
              </a:rPr>
              <a:t>Ertuman</a:t>
            </a:r>
            <a:r>
              <a:rPr lang="tr-TR" sz="2800" dirty="0" smtClean="0">
                <a:solidFill>
                  <a:schemeClr val="bg2"/>
                </a:solidFill>
              </a:rPr>
              <a:t> (Voleybol ve Atletizm Takımları Akademik Danışmanı)</a:t>
            </a:r>
            <a:endParaRPr lang="tr-TR" sz="2800" dirty="0">
              <a:solidFill>
                <a:schemeClr val="bg2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5" y="2948941"/>
            <a:ext cx="6516216" cy="434414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95134" y="7325072"/>
            <a:ext cx="6516216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Atletizm Topluluğu, </a:t>
            </a:r>
            <a:r>
              <a:rPr lang="tr-TR" dirty="0">
                <a:solidFill>
                  <a:srgbClr val="FF0000"/>
                </a:solidFill>
              </a:rPr>
              <a:t>Meme Kanseri Farkındalık </a:t>
            </a:r>
            <a:r>
              <a:rPr lang="tr-TR" dirty="0" smtClean="0">
                <a:solidFill>
                  <a:srgbClr val="FF0000"/>
                </a:solidFill>
              </a:rPr>
              <a:t>Koşusu, 2019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078464" y="2249840"/>
            <a:ext cx="592633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İYTE </a:t>
            </a:r>
            <a:r>
              <a:rPr lang="tr-TR" sz="2800" dirty="0">
                <a:solidFill>
                  <a:schemeClr val="bg2"/>
                </a:solidFill>
                <a:latin typeface="+mn-lt"/>
              </a:rPr>
              <a:t>Bahar Şenliği Atletizm Müsabakaları  </a:t>
            </a:r>
            <a:r>
              <a:rPr lang="tr-TR" sz="2800" dirty="0">
                <a:solidFill>
                  <a:srgbClr val="FF0000"/>
                </a:solidFill>
                <a:latin typeface="+mn-lt"/>
              </a:rPr>
              <a:t>(</a:t>
            </a:r>
            <a:r>
              <a:rPr lang="tr-TR" sz="2800" dirty="0" smtClean="0">
                <a:solidFill>
                  <a:srgbClr val="FF0000"/>
                </a:solidFill>
                <a:latin typeface="+mn-lt"/>
              </a:rPr>
              <a:t>30 öğrenci)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İYTE </a:t>
            </a:r>
            <a:r>
              <a:rPr lang="tr-TR" sz="2800" dirty="0">
                <a:solidFill>
                  <a:schemeClr val="bg2"/>
                </a:solidFill>
                <a:latin typeface="+mn-lt"/>
              </a:rPr>
              <a:t>Bahar Şenliklerinde Plaj </a:t>
            </a: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Voleybolu Turnuvası </a:t>
            </a:r>
            <a:r>
              <a:rPr lang="tr-TR" sz="2800" dirty="0" smtClean="0">
                <a:solidFill>
                  <a:srgbClr val="FF0000"/>
                </a:solidFill>
                <a:latin typeface="+mn-lt"/>
              </a:rPr>
              <a:t>(120 öğrenci)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Üniversiteler </a:t>
            </a:r>
            <a:r>
              <a:rPr lang="tr-TR" sz="2800" dirty="0">
                <a:solidFill>
                  <a:schemeClr val="bg2"/>
                </a:solidFill>
                <a:latin typeface="+mn-lt"/>
              </a:rPr>
              <a:t>arası voleybol maçlarının ön </a:t>
            </a: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hazırlıkları kapsamında Katip </a:t>
            </a:r>
            <a:r>
              <a:rPr lang="tr-TR" sz="2800" dirty="0">
                <a:solidFill>
                  <a:schemeClr val="bg2"/>
                </a:solidFill>
                <a:latin typeface="+mn-lt"/>
              </a:rPr>
              <a:t>Çelebi Üniversitesi ile </a:t>
            </a: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maç yapılmış, kadınlarda </a:t>
            </a:r>
            <a:r>
              <a:rPr lang="tr-TR" sz="2800" dirty="0">
                <a:solidFill>
                  <a:schemeClr val="bg2"/>
                </a:solidFill>
                <a:latin typeface="+mn-lt"/>
              </a:rPr>
              <a:t>ve erkeklerde iki maçı da İYTE takımı </a:t>
            </a: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almıştır.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800" dirty="0" smtClean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bg2"/>
                </a:solidFill>
                <a:latin typeface="+mn-lt"/>
              </a:rPr>
              <a:t>Mezuniyet Töreni </a:t>
            </a:r>
            <a:r>
              <a:rPr lang="tr-TR" sz="2800" dirty="0" smtClean="0">
                <a:solidFill>
                  <a:schemeClr val="bg2"/>
                </a:solidFill>
                <a:latin typeface="+mn-lt"/>
              </a:rPr>
              <a:t>Organizasyonu</a:t>
            </a:r>
            <a:endParaRPr lang="tr-TR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595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dirty="0" smtClean="0"/>
              <a:t>Öğrenci Organizasyonları (Spor)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" y="2212504"/>
            <a:ext cx="6480212" cy="432014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08" y="2212504"/>
            <a:ext cx="6300192" cy="432014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95134" y="6748142"/>
            <a:ext cx="6378448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Yüzme </a:t>
            </a:r>
            <a:r>
              <a:rPr lang="tr-TR" dirty="0" smtClean="0">
                <a:solidFill>
                  <a:srgbClr val="FF0000"/>
                </a:solidFill>
              </a:rPr>
              <a:t>Yaz </a:t>
            </a:r>
            <a:r>
              <a:rPr lang="tr-TR" dirty="0">
                <a:solidFill>
                  <a:srgbClr val="FF0000"/>
                </a:solidFill>
              </a:rPr>
              <a:t>O</a:t>
            </a:r>
            <a:r>
              <a:rPr lang="tr-TR" dirty="0" smtClean="0">
                <a:solidFill>
                  <a:srgbClr val="FF0000"/>
                </a:solidFill>
              </a:rPr>
              <a:t>kulu</a:t>
            </a:r>
            <a:r>
              <a:rPr lang="tr-TR" dirty="0">
                <a:solidFill>
                  <a:srgbClr val="FF0000"/>
                </a:solidFill>
              </a:rPr>
              <a:t>, 6-14 </a:t>
            </a:r>
            <a:r>
              <a:rPr lang="tr-TR" dirty="0" smtClean="0">
                <a:solidFill>
                  <a:srgbClr val="FF0000"/>
                </a:solidFill>
              </a:rPr>
              <a:t>Yaş </a:t>
            </a:r>
            <a:r>
              <a:rPr lang="tr-TR" dirty="0">
                <a:solidFill>
                  <a:srgbClr val="FF0000"/>
                </a:solidFill>
              </a:rPr>
              <a:t>G</a:t>
            </a:r>
            <a:r>
              <a:rPr lang="tr-TR" dirty="0" smtClean="0">
                <a:solidFill>
                  <a:srgbClr val="FF0000"/>
                </a:solidFill>
              </a:rPr>
              <a:t>rubu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  <p:sp>
        <p:nvSpPr>
          <p:cNvPr id="7" name="Metin kutusu 6"/>
          <p:cNvSpPr txBox="1"/>
          <p:nvPr/>
        </p:nvSpPr>
        <p:spPr>
          <a:xfrm flipH="1">
            <a:off x="6704608" y="6722267"/>
            <a:ext cx="6300192" cy="837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29 Ekim Cumhuriyet Bayramı Kutlamalarında </a:t>
            </a:r>
            <a:r>
              <a:rPr lang="tr-TR" dirty="0" smtClean="0">
                <a:solidFill>
                  <a:srgbClr val="FF0000"/>
                </a:solidFill>
              </a:rPr>
              <a:t>Geçit Töreni Organizasyonu</a:t>
            </a:r>
            <a:endParaRPr kumimoji="0" lang="tr-T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4877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dirty="0" smtClean="0"/>
              <a:t>Öğrenci Organizasyonları (Spor)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72" y="2359257"/>
            <a:ext cx="6696744" cy="448542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95134" y="7181056"/>
            <a:ext cx="12525786" cy="960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rgbClr val="FF0000"/>
                </a:solidFill>
              </a:rPr>
              <a:t>Üniversitelerarası </a:t>
            </a:r>
            <a:r>
              <a:rPr lang="tr-TR" sz="2800" dirty="0" smtClean="0">
                <a:solidFill>
                  <a:srgbClr val="FF0000"/>
                </a:solidFill>
              </a:rPr>
              <a:t>2019 yılı voleybol </a:t>
            </a:r>
            <a:r>
              <a:rPr lang="tr-TR" sz="2800" dirty="0">
                <a:solidFill>
                  <a:srgbClr val="FF0000"/>
                </a:solidFill>
              </a:rPr>
              <a:t>müsabakaları </a:t>
            </a:r>
            <a:r>
              <a:rPr lang="tr-TR" sz="2800" dirty="0" smtClean="0">
                <a:solidFill>
                  <a:srgbClr val="FF0000"/>
                </a:solidFill>
              </a:rPr>
              <a:t>Antalya'da </a:t>
            </a:r>
            <a:r>
              <a:rPr lang="tr-TR" sz="2800" dirty="0">
                <a:solidFill>
                  <a:srgbClr val="FF0000"/>
                </a:solidFill>
              </a:rPr>
              <a:t>yapılmış olup </a:t>
            </a:r>
            <a:r>
              <a:rPr lang="tr-TR" sz="2800" dirty="0" smtClean="0">
                <a:solidFill>
                  <a:srgbClr val="FF0000"/>
                </a:solidFill>
              </a:rPr>
              <a:t>kadın </a:t>
            </a:r>
            <a:r>
              <a:rPr lang="tr-TR" sz="2800" dirty="0">
                <a:solidFill>
                  <a:srgbClr val="FF0000"/>
                </a:solidFill>
              </a:rPr>
              <a:t>ve erkeklerde üçüncülük kupası kazanılmıştır.</a:t>
            </a:r>
            <a:endParaRPr kumimoji="0" lang="tr-TR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1189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1"/>
          </p:nvPr>
        </p:nvSpPr>
        <p:spPr>
          <a:xfrm>
            <a:off x="453728" y="1564431"/>
            <a:ext cx="12903501" cy="685409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 (Spor)</a:t>
            </a:r>
          </a:p>
          <a:p>
            <a:r>
              <a:rPr lang="tr-TR" sz="2800" dirty="0" err="1" smtClean="0">
                <a:solidFill>
                  <a:schemeClr val="bg2"/>
                </a:solidFill>
              </a:rPr>
              <a:t>Öğr</a:t>
            </a:r>
            <a:r>
              <a:rPr lang="tr-TR" sz="2800" dirty="0" smtClean="0">
                <a:solidFill>
                  <a:schemeClr val="bg2"/>
                </a:solidFill>
              </a:rPr>
              <a:t>. Gör. Hakim Özgür (Tenis ve Basketbol Takımları Akademik Danışmanı)</a:t>
            </a:r>
            <a:endParaRPr lang="tr-TR" sz="2800" dirty="0">
              <a:solidFill>
                <a:schemeClr val="bg2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094336" y="2281828"/>
            <a:ext cx="5726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53728" y="2572544"/>
            <a:ext cx="12367192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Üniversitelerarası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Basketbol Yarışmaları, Burdur,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Aralık 2019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 Mart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Şehitler Gününü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Anma ve Çanakkale Zaferi Etkinliği  Basketbol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Müsabakası, Mart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19 Mayıs Atatürk’ü Anma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Gençlik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 Spor Bayramı 100. Yıl Etkinlikleri Tenis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Turnuvası, Mayıs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marL="408940">
              <a:lnSpc>
                <a:spcPct val="115000"/>
              </a:lnSpc>
              <a:spcAft>
                <a:spcPts val="1000"/>
              </a:spcAft>
            </a:pPr>
            <a:r>
              <a:rPr lang="tr-T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20" y="5329056"/>
            <a:ext cx="5862019" cy="43992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2755"/>
            <a:ext cx="6958901" cy="43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15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tr-TR" sz="3800" dirty="0" smtClean="0">
                <a:solidFill>
                  <a:srgbClr val="C00000"/>
                </a:solidFill>
              </a:rPr>
              <a:t>KÜLTÜREL</a:t>
            </a:r>
            <a:r>
              <a:rPr lang="en-US" sz="3800" dirty="0" smtClean="0">
                <a:solidFill>
                  <a:srgbClr val="C00000"/>
                </a:solidFill>
              </a:rPr>
              <a:t> ÇALIŞMALAR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1"/>
          </p:nvPr>
        </p:nvSpPr>
        <p:spPr>
          <a:xfrm>
            <a:off x="453728" y="1564431"/>
            <a:ext cx="12903501" cy="685409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FF0000"/>
                </a:solidFill>
              </a:rPr>
              <a:t>Öğrenci Organizasyonları (Spor)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Öğr</a:t>
            </a:r>
            <a:r>
              <a:rPr lang="tr-TR" sz="2800" dirty="0" smtClean="0">
                <a:solidFill>
                  <a:srgbClr val="FF0000"/>
                </a:solidFill>
              </a:rPr>
              <a:t>. Gör. Hakim Özgür (Tenis ve Basketbol Takımları Akademik Danışmanı)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094336" y="2281828"/>
            <a:ext cx="5726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53728" y="2500536"/>
            <a:ext cx="12367192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4. İYTE </a:t>
            </a:r>
            <a:r>
              <a:rPr lang="tr-TR" sz="2800" dirty="0" err="1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Basketbol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Turnuvası, Nisan 2019</a:t>
            </a:r>
          </a:p>
          <a:p>
            <a:pPr lvl="0">
              <a:lnSpc>
                <a:spcPct val="115000"/>
              </a:lnSpc>
            </a:pP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 İYTE </a:t>
            </a:r>
            <a:r>
              <a:rPr lang="tr-TR" sz="2800" dirty="0" err="1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Tenis Turnuvası, Nisan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lvl="0">
              <a:lnSpc>
                <a:spcPct val="115000"/>
              </a:lnSpc>
            </a:pP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6. İYTE </a:t>
            </a:r>
            <a:r>
              <a:rPr lang="tr-TR" sz="2800" dirty="0" err="1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Badminton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Turnuvası, Nisan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lvl="0">
              <a:lnSpc>
                <a:spcPct val="115000"/>
              </a:lnSpc>
            </a:pP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7. İYTE </a:t>
            </a:r>
            <a:r>
              <a:rPr lang="tr-TR" sz="2800" dirty="0" err="1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Masa Tenisi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Turnuvası, Nisan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</a:p>
          <a:p>
            <a:pPr lvl="0">
              <a:lnSpc>
                <a:spcPct val="115000"/>
              </a:lnSpc>
            </a:pP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 İYTE </a:t>
            </a:r>
            <a:r>
              <a:rPr lang="tr-TR" sz="2800" dirty="0" err="1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Tavla </a:t>
            </a:r>
            <a:r>
              <a:rPr lang="tr-TR" sz="2800" dirty="0" smtClean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Turnuvası, </a:t>
            </a:r>
            <a:r>
              <a:rPr lang="tr-TR" sz="2800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Nisan 2019</a:t>
            </a:r>
          </a:p>
          <a:p>
            <a:pPr marL="408940">
              <a:lnSpc>
                <a:spcPct val="115000"/>
              </a:lnSpc>
              <a:spcAft>
                <a:spcPts val="1000"/>
              </a:spcAft>
            </a:pPr>
            <a:r>
              <a:rPr lang="tr-T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64831"/>
            <a:ext cx="6502400" cy="458876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33" y="5164831"/>
            <a:ext cx="6510577" cy="38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4" y="2068488"/>
            <a:ext cx="12597795" cy="3816424"/>
          </a:xfrm>
        </p:spPr>
        <p:txBody>
          <a:bodyPr>
            <a:noAutofit/>
          </a:bodyPr>
          <a:lstStyle/>
          <a:p>
            <a:endParaRPr lang="tr-TR" sz="3600" dirty="0" smtClean="0"/>
          </a:p>
          <a:p>
            <a:endParaRPr lang="tr-TR" sz="3600" dirty="0"/>
          </a:p>
          <a:p>
            <a:endParaRPr lang="tr-TR" sz="3600" dirty="0" smtClean="0"/>
          </a:p>
          <a:p>
            <a:endParaRPr lang="tr-TR" sz="36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</a:rPr>
              <a:t>Yöresel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bölgesel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sosyal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aktiviteler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katkılar</a:t>
            </a:r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/>
              <a:t>İYTE</a:t>
            </a:r>
            <a:r>
              <a:rPr lang="tr-TR" sz="2800" dirty="0"/>
              <a:t> </a:t>
            </a:r>
            <a:r>
              <a:rPr lang="tr-TR" sz="2800" dirty="0" smtClean="0"/>
              <a:t>Voleybol Topluluğu tarafından </a:t>
            </a:r>
            <a:r>
              <a:rPr lang="tr-TR" sz="2800" dirty="0"/>
              <a:t>Urla Lisesi </a:t>
            </a:r>
            <a:r>
              <a:rPr lang="tr-TR" sz="2800" dirty="0" smtClean="0"/>
              <a:t>Kütüphanesi’nin Oluşturulması, 2019.</a:t>
            </a:r>
          </a:p>
          <a:p>
            <a:endParaRPr lang="tr-TR" sz="2800" dirty="0"/>
          </a:p>
          <a:p>
            <a:endParaRPr lang="en-US" sz="3600" dirty="0"/>
          </a:p>
          <a:p>
            <a:endParaRPr lang="tr-TR" sz="3600" dirty="0" smtClean="0"/>
          </a:p>
          <a:p>
            <a:endParaRPr lang="tr-TR" sz="3600" dirty="0"/>
          </a:p>
          <a:p>
            <a:endParaRPr lang="tr-TR" sz="3600" dirty="0" smtClean="0"/>
          </a:p>
          <a:p>
            <a:endParaRPr lang="tr-TR" sz="3600" dirty="0"/>
          </a:p>
          <a:p>
            <a:endParaRPr lang="tr-TR" sz="3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</a:rPr>
              <a:t>Yürütülen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Sosyal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Sorumluluk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Projeleri</a:t>
            </a:r>
            <a:r>
              <a:rPr lang="tr-TR" sz="2800" dirty="0" smtClean="0">
                <a:solidFill>
                  <a:srgbClr val="FF0000"/>
                </a:solidFill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bg2"/>
                </a:solidFill>
              </a:rPr>
              <a:t>Toplumsal Sorumluluk Projeleri Koordinatörlüğünde sorumlu üç kişiden biri bölüm hocamız olduğu için (Ozan </a:t>
            </a:r>
            <a:r>
              <a:rPr lang="tr-TR" sz="2800" dirty="0" err="1" smtClean="0">
                <a:solidFill>
                  <a:schemeClr val="bg2"/>
                </a:solidFill>
              </a:rPr>
              <a:t>Uştuk</a:t>
            </a:r>
            <a:r>
              <a:rPr lang="tr-TR" sz="2800" dirty="0" smtClean="0">
                <a:solidFill>
                  <a:schemeClr val="bg2"/>
                </a:solidFill>
              </a:rPr>
              <a:t>) organik bir bağımız bulunmaktadır.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dirty="0" smtClean="0">
                <a:solidFill>
                  <a:srgbClr val="C00000"/>
                </a:solidFill>
              </a:rPr>
              <a:t>TOPLUMA KATKI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88" y="2716560"/>
            <a:ext cx="6768752" cy="47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6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56997" y="1420416"/>
            <a:ext cx="12206494" cy="3940680"/>
          </a:xfrm>
        </p:spPr>
        <p:txBody>
          <a:bodyPr>
            <a:no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Gerçekleşmesine Katkıda </a:t>
            </a:r>
            <a:r>
              <a:rPr lang="tr-TR" sz="3600" dirty="0">
                <a:solidFill>
                  <a:srgbClr val="FF0000"/>
                </a:solidFill>
              </a:rPr>
              <a:t>B</a:t>
            </a:r>
            <a:r>
              <a:rPr lang="tr-TR" sz="3600" dirty="0" smtClean="0">
                <a:solidFill>
                  <a:srgbClr val="FF0000"/>
                </a:solidFill>
              </a:rPr>
              <a:t>ulunulan Eğitim Faaliyetleri</a:t>
            </a:r>
          </a:p>
          <a:p>
            <a:endParaRPr lang="tr-TR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2800" dirty="0" smtClean="0"/>
              <a:t>İYTE Yaz ve Kış Okullarında 3 öğretim görevlimiz ders verdi</a:t>
            </a:r>
            <a:r>
              <a:rPr lang="tr-TR" sz="2800" dirty="0"/>
              <a:t>:</a:t>
            </a:r>
            <a:endParaRPr lang="tr-TR" sz="2800" dirty="0" smtClean="0"/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tr-TR" sz="2800" dirty="0" err="1" smtClean="0">
                <a:solidFill>
                  <a:schemeClr val="bg2"/>
                </a:solidFill>
              </a:rPr>
              <a:t>Öğr</a:t>
            </a:r>
            <a:r>
              <a:rPr lang="tr-TR" sz="2800" dirty="0" smtClean="0">
                <a:solidFill>
                  <a:schemeClr val="bg2"/>
                </a:solidFill>
              </a:rPr>
              <a:t>. Gör. Figen </a:t>
            </a:r>
            <a:r>
              <a:rPr lang="tr-TR" sz="2800" dirty="0" err="1" smtClean="0">
                <a:solidFill>
                  <a:schemeClr val="bg2"/>
                </a:solidFill>
              </a:rPr>
              <a:t>Ertuman</a:t>
            </a:r>
            <a:r>
              <a:rPr lang="tr-TR" sz="2800" dirty="0" smtClean="0">
                <a:solidFill>
                  <a:schemeClr val="bg2"/>
                </a:solidFill>
              </a:rPr>
              <a:t> (spor)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tr-TR" sz="2800" dirty="0" err="1" smtClean="0">
                <a:solidFill>
                  <a:schemeClr val="bg2"/>
                </a:solidFill>
              </a:rPr>
              <a:t>Öğr</a:t>
            </a:r>
            <a:r>
              <a:rPr lang="tr-TR" sz="2800" dirty="0" smtClean="0">
                <a:solidFill>
                  <a:schemeClr val="bg2"/>
                </a:solidFill>
              </a:rPr>
              <a:t>. Gör. </a:t>
            </a:r>
            <a:r>
              <a:rPr lang="tr-TR" sz="2800" dirty="0" err="1" smtClean="0">
                <a:solidFill>
                  <a:schemeClr val="bg2"/>
                </a:solidFill>
              </a:rPr>
              <a:t>Coşgu</a:t>
            </a:r>
            <a:r>
              <a:rPr lang="tr-TR" sz="2800" dirty="0" smtClean="0">
                <a:solidFill>
                  <a:schemeClr val="bg2"/>
                </a:solidFill>
              </a:rPr>
              <a:t> Ateş (resim-heykel)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tr-TR" sz="2800" dirty="0" err="1" smtClean="0">
                <a:solidFill>
                  <a:schemeClr val="bg2"/>
                </a:solidFill>
              </a:rPr>
              <a:t>Öğr</a:t>
            </a:r>
            <a:r>
              <a:rPr lang="tr-TR" sz="2800" dirty="0" smtClean="0">
                <a:solidFill>
                  <a:schemeClr val="bg2"/>
                </a:solidFill>
              </a:rPr>
              <a:t>. Gör. Dr. Yasemin Özcan </a:t>
            </a:r>
            <a:r>
              <a:rPr lang="tr-TR" sz="2800" dirty="0" err="1" smtClean="0">
                <a:solidFill>
                  <a:schemeClr val="bg2"/>
                </a:solidFill>
              </a:rPr>
              <a:t>Gönülal</a:t>
            </a:r>
            <a:r>
              <a:rPr lang="tr-TR" sz="2800" dirty="0" smtClean="0">
                <a:solidFill>
                  <a:schemeClr val="bg2"/>
                </a:solidFill>
              </a:rPr>
              <a:t> (dil)</a:t>
            </a:r>
          </a:p>
          <a:p>
            <a:endParaRPr lang="en-US" sz="2400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 descr="11A7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44" y="5374999"/>
            <a:ext cx="5943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304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957784" y="1988428"/>
            <a:ext cx="9793088" cy="38964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BÖLÜMDEKİ ÖĞRETİM ÜYELERİ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ÖĞRETİM GÖREVLİLERİ</a:t>
            </a:r>
            <a:r>
              <a:rPr lang="tr-TR" sz="2800" dirty="0" smtClean="0"/>
              <a:t>: </a:t>
            </a:r>
            <a:r>
              <a:rPr lang="tr-TR" sz="2800" dirty="0" smtClean="0">
                <a:solidFill>
                  <a:srgbClr val="FF0000"/>
                </a:solidFill>
              </a:rPr>
              <a:t>12 Tam Zamanlı Öğretim Görevlisi çalışmaktadır.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hlinkClick r:id="rId2"/>
              </a:rPr>
              <a:t>https://gk.iyte.edu.tr/akademik-personel/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/>
              <a:t>ARAŞTIRMA GÖREVLİLERİ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İDARİ PERSONEL</a:t>
            </a:r>
            <a:r>
              <a:rPr lang="tr-TR" sz="2800" dirty="0" smtClean="0"/>
              <a:t>: </a:t>
            </a:r>
            <a:r>
              <a:rPr lang="tr-TR" sz="2800" dirty="0" smtClean="0">
                <a:solidFill>
                  <a:srgbClr val="FF0000"/>
                </a:solidFill>
              </a:rPr>
              <a:t>Bir bölüm sekreterimiz bulunmaktadır.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 smtClean="0">
                <a:solidFill>
                  <a:srgbClr val="C00000"/>
                </a:solidFill>
              </a:rPr>
              <a:t>EĞİTİM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99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81720" y="484312"/>
            <a:ext cx="12453779" cy="37444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2020 </a:t>
            </a:r>
            <a:r>
              <a:rPr lang="en-US" dirty="0" err="1" smtClean="0">
                <a:solidFill>
                  <a:srgbClr val="FF0000"/>
                </a:solidFill>
              </a:rPr>
              <a:t>Hedefleri</a:t>
            </a:r>
            <a:r>
              <a:rPr lang="tr-TR" dirty="0" smtClean="0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iz</a:t>
            </a:r>
            <a:r>
              <a:rPr lang="tr-TR" dirty="0" smtClean="0">
                <a:solidFill>
                  <a:srgbClr val="FF00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625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</a:rPr>
              <a:t>2020’de </a:t>
            </a:r>
            <a:r>
              <a:rPr lang="en-US" sz="3600" dirty="0" err="1" smtClean="0">
                <a:solidFill>
                  <a:srgbClr val="C00000"/>
                </a:solidFill>
              </a:rPr>
              <a:t>Yapılması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Planlanan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Çalışmalar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81720" y="2716560"/>
            <a:ext cx="12169352" cy="82853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r>
              <a:rPr kumimoji="0" lang="tr-TR" sz="2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sym typeface="Helvetica Neue"/>
              </a:rPr>
              <a:t>1. Sosyal</a:t>
            </a:r>
            <a:r>
              <a:rPr kumimoji="0" lang="tr-TR" sz="2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sym typeface="Helvetica Neue"/>
              </a:rPr>
              <a:t> ve beşeri bilimler </a:t>
            </a:r>
            <a:r>
              <a:rPr lang="tr-TR" sz="2800" dirty="0">
                <a:solidFill>
                  <a:schemeClr val="bg2"/>
                </a:solidFill>
              </a:rPr>
              <a:t>alanlarında bilimsel toplantılar dizisi </a:t>
            </a:r>
            <a:r>
              <a:rPr lang="tr-TR" sz="2800" dirty="0" smtClean="0">
                <a:solidFill>
                  <a:schemeClr val="bg2"/>
                </a:solidFill>
              </a:rPr>
              <a:t>olarak başlattığımız </a:t>
            </a:r>
            <a:r>
              <a:rPr lang="tr-TR" sz="2800" dirty="0">
                <a:solidFill>
                  <a:schemeClr val="bg2"/>
                </a:solidFill>
              </a:rPr>
              <a:t>kolokyumlarımıza </a:t>
            </a:r>
            <a:r>
              <a:rPr kumimoji="0" lang="tr-TR" sz="2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sym typeface="Helvetica Neue"/>
              </a:rPr>
              <a:t>devam edilecektir. Yıl içinde 5 bilimsel toplantı yapılması planlanmaktadır. </a:t>
            </a:r>
            <a:r>
              <a:rPr lang="tr-TR" sz="2800" dirty="0" smtClean="0">
                <a:solidFill>
                  <a:schemeClr val="bg2"/>
                </a:solidFill>
              </a:rPr>
              <a:t>Eğitim </a:t>
            </a:r>
            <a:r>
              <a:rPr lang="tr-TR" sz="2800" dirty="0">
                <a:solidFill>
                  <a:schemeClr val="bg2"/>
                </a:solidFill>
              </a:rPr>
              <a:t>Planımızda yer alan «Proje Yönetimi» ve «</a:t>
            </a:r>
            <a:r>
              <a:rPr lang="tr-TR" sz="2800" dirty="0" err="1">
                <a:solidFill>
                  <a:schemeClr val="bg2"/>
                </a:solidFill>
              </a:rPr>
              <a:t>İnovasyon</a:t>
            </a:r>
            <a:r>
              <a:rPr lang="tr-TR" sz="2800" dirty="0">
                <a:solidFill>
                  <a:schemeClr val="bg2"/>
                </a:solidFill>
              </a:rPr>
              <a:t>» dersleri bünyesinde çağrılacak uzman kişiler de kolokyum programına dahil edilecektir.</a:t>
            </a:r>
          </a:p>
          <a:p>
            <a:endParaRPr lang="tr-TR" sz="2800" dirty="0">
              <a:solidFill>
                <a:schemeClr val="bg2"/>
              </a:solidFill>
            </a:endParaRPr>
          </a:p>
          <a:p>
            <a:r>
              <a:rPr lang="tr-TR" sz="2800" dirty="0" smtClean="0">
                <a:solidFill>
                  <a:schemeClr val="bg2"/>
                </a:solidFill>
              </a:rPr>
              <a:t>2. İzmir Büyükşehir Belediyesi ve Mimarlık Fakültesi ile kültürel mirasın korunmasına yönelik projelerde iş birliği yapılması planlanmaktadır.</a:t>
            </a:r>
          </a:p>
          <a:p>
            <a:endParaRPr lang="tr-TR" sz="2800" dirty="0" smtClean="0">
              <a:solidFill>
                <a:schemeClr val="bg2"/>
              </a:solidFill>
            </a:endParaRPr>
          </a:p>
          <a:p>
            <a:r>
              <a:rPr lang="tr-TR" sz="2800" dirty="0">
                <a:solidFill>
                  <a:schemeClr val="bg2"/>
                </a:solidFill>
              </a:rPr>
              <a:t>3. Öğrenci organizasyonu olan İYTE Halk Dansları Topluluğu’nun yurt içi/yurt dışı festivaller ile kongre ve ödül törenleri gibi etkinliklerin açılış-kapanış programlarında sahne alması planlanmaktadır.</a:t>
            </a:r>
          </a:p>
          <a:p>
            <a:endParaRPr lang="tr-TR" sz="2800" dirty="0">
              <a:solidFill>
                <a:schemeClr val="bg2"/>
              </a:solidFill>
            </a:endParaRPr>
          </a:p>
          <a:p>
            <a:r>
              <a:rPr lang="tr-TR" sz="2800" dirty="0">
                <a:solidFill>
                  <a:schemeClr val="bg2"/>
                </a:solidFill>
              </a:rPr>
              <a:t>4. </a:t>
            </a:r>
            <a:r>
              <a:rPr lang="tr-TR" sz="2800" dirty="0" err="1">
                <a:solidFill>
                  <a:schemeClr val="bg2"/>
                </a:solidFill>
              </a:rPr>
              <a:t>Öğr</a:t>
            </a:r>
            <a:r>
              <a:rPr lang="tr-TR" sz="2800" dirty="0">
                <a:solidFill>
                  <a:schemeClr val="bg2"/>
                </a:solidFill>
              </a:rPr>
              <a:t>. Gör. </a:t>
            </a:r>
            <a:r>
              <a:rPr lang="tr-TR" sz="2800" dirty="0" err="1">
                <a:solidFill>
                  <a:schemeClr val="bg2"/>
                </a:solidFill>
              </a:rPr>
              <a:t>Coşgu</a:t>
            </a:r>
            <a:r>
              <a:rPr lang="tr-TR" sz="2800" dirty="0">
                <a:solidFill>
                  <a:schemeClr val="bg2"/>
                </a:solidFill>
              </a:rPr>
              <a:t> Ateş öncülüğünde İYTE </a:t>
            </a:r>
            <a:r>
              <a:rPr lang="tr-TR" sz="2800" dirty="0" err="1">
                <a:solidFill>
                  <a:schemeClr val="bg2"/>
                </a:solidFill>
              </a:rPr>
              <a:t>Yerleşkesi’nde</a:t>
            </a:r>
            <a:r>
              <a:rPr lang="tr-TR" sz="2800" dirty="0">
                <a:solidFill>
                  <a:schemeClr val="bg2"/>
                </a:solidFill>
              </a:rPr>
              <a:t> bireysel sanat çalışmaları, sanat alanında </a:t>
            </a:r>
            <a:r>
              <a:rPr lang="tr-TR" sz="2800" dirty="0" err="1">
                <a:solidFill>
                  <a:schemeClr val="bg2"/>
                </a:solidFill>
              </a:rPr>
              <a:t>çalıştay</a:t>
            </a:r>
            <a:r>
              <a:rPr lang="tr-TR" sz="2800" dirty="0">
                <a:solidFill>
                  <a:schemeClr val="bg2"/>
                </a:solidFill>
              </a:rPr>
              <a:t> projeleri ve İYTE sanat buluşmaları düzenlenmesi planlanmaktadır.</a:t>
            </a:r>
          </a:p>
          <a:p>
            <a:endParaRPr lang="tr-TR" sz="2800" dirty="0" smtClean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tr-TR" sz="2800" dirty="0" smtClean="0">
              <a:solidFill>
                <a:schemeClr val="bg2"/>
              </a:solidFill>
            </a:endParaRPr>
          </a:p>
          <a:p>
            <a:endParaRPr lang="tr-TR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96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97744" y="1636440"/>
            <a:ext cx="12237755" cy="532859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İstihdam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hedefleri</a:t>
            </a:r>
            <a:r>
              <a:rPr lang="tr-TR" sz="2800" dirty="0" smtClean="0">
                <a:solidFill>
                  <a:srgbClr val="FF0000"/>
                </a:solidFill>
              </a:rPr>
              <a:t>m</a:t>
            </a:r>
            <a:r>
              <a:rPr lang="en-US" sz="2800" dirty="0" err="1" smtClean="0">
                <a:solidFill>
                  <a:srgbClr val="FF0000"/>
                </a:solidFill>
              </a:rPr>
              <a:t>iz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err="1" smtClean="0">
                <a:solidFill>
                  <a:srgbClr val="FF0000"/>
                </a:solidFill>
              </a:rPr>
              <a:t>Akademik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idari</a:t>
            </a:r>
            <a:r>
              <a:rPr lang="tr-TR" sz="2800" dirty="0" smtClean="0">
                <a:solidFill>
                  <a:srgbClr val="FF0000"/>
                </a:solidFill>
              </a:rPr>
              <a:t>:</a:t>
            </a:r>
          </a:p>
          <a:p>
            <a:endParaRPr lang="tr-TR" sz="2800" dirty="0"/>
          </a:p>
          <a:p>
            <a:pPr marL="514350" indent="-514350">
              <a:buAutoNum type="arabicPeriod"/>
            </a:pPr>
            <a:r>
              <a:rPr lang="tr-TR" sz="2800" dirty="0" smtClean="0"/>
              <a:t>Tarih alanında </a:t>
            </a:r>
            <a:r>
              <a:rPr lang="tr-TR" sz="2800" dirty="0"/>
              <a:t>ö</a:t>
            </a:r>
            <a:r>
              <a:rPr lang="tr-TR" sz="2800" dirty="0" smtClean="0"/>
              <a:t>ğretim </a:t>
            </a:r>
            <a:r>
              <a:rPr lang="tr-TR" sz="2800" dirty="0"/>
              <a:t>g</a:t>
            </a:r>
            <a:r>
              <a:rPr lang="tr-TR" sz="2800" dirty="0" smtClean="0"/>
              <a:t>örevlisi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Ekonomi alanında öğretim görevlisi ?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Disiplinler arası alanlarda çalışıp ders verebilecek ve proje yazabilecek potansiyeli olan yönetim bilimleri ve organizasyon alanında bir öğretim görevlisi</a:t>
            </a:r>
          </a:p>
          <a:p>
            <a:endParaRPr lang="tr-TR" sz="2800" dirty="0" smtClean="0"/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tr-TR" sz="2800" dirty="0" smtClean="0">
                <a:solidFill>
                  <a:srgbClr val="FF0000"/>
                </a:solidFill>
              </a:rPr>
              <a:t>Daimi temizlik görevlisi ihtiyacı bulunmaktadır.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625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</a:rPr>
              <a:t>2020’de </a:t>
            </a:r>
            <a:r>
              <a:rPr lang="en-US" sz="3600" dirty="0" err="1" smtClean="0">
                <a:solidFill>
                  <a:srgbClr val="C00000"/>
                </a:solidFill>
              </a:rPr>
              <a:t>Yapılması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Planlanan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Çalışmalar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5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7366496" y="412304"/>
            <a:ext cx="3975018" cy="484296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2"/>
                </a:solidFill>
              </a:rPr>
              <a:t>Ek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Görüş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ve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Öneriler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53728" y="2644552"/>
            <a:ext cx="12169352" cy="354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sz="2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Genel Kültür Dersleri Bölüm adının «İnsan ve Toplum Bilimleri» şeklinde değişmesi için uygun</a:t>
            </a:r>
            <a:r>
              <a:rPr kumimoji="0" lang="tr-TR" sz="2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 zamanda </a:t>
            </a:r>
            <a:r>
              <a:rPr kumimoji="0" lang="tr-TR" sz="2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Senato kararının tekrar YÖK’e sunulması.</a:t>
            </a: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tr-TR" sz="2800" dirty="0">
              <a:solidFill>
                <a:schemeClr val="bg2"/>
              </a:solidFill>
              <a:latin typeface="+mn-lt"/>
            </a:endParaRPr>
          </a:p>
          <a:p>
            <a:pPr marL="342900" marR="0" indent="-3429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sz="2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Bölümdeki bilimsel faaliyetlerin desteklenmesi, </a:t>
            </a:r>
            <a:r>
              <a:rPr kumimoji="0" lang="tr-TR" sz="2800" b="0" i="0" u="none" strike="noStrike" cap="none" spc="0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İYTE’nin</a:t>
            </a:r>
            <a:r>
              <a:rPr kumimoji="0" lang="tr-TR" sz="2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 akademik yükselme</a:t>
            </a:r>
            <a:r>
              <a:rPr kumimoji="0" lang="tr-TR" sz="2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sym typeface="Helvetica Neue"/>
              </a:rPr>
              <a:t> kriterlerini sağlamayı başaran öğretim görevlilerine diğer bölümlerde uygulanan prosedürlerin uygulanması, akademik özlük haklarının verilmesi.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sz="2800" baseline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0355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Shape 1656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657" name="Shape 1657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2" name="Group 1662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658" name="Shape 1658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63" name="Shape 1663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4582044" y="2122858"/>
            <a:ext cx="3840710" cy="656482"/>
          </a:xfrm>
          <a:prstGeom prst="rect">
            <a:avLst/>
          </a:prstGeom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TEŞEKKÜRLER</a:t>
            </a:r>
          </a:p>
        </p:txBody>
      </p:sp>
      <p:pic>
        <p:nvPicPr>
          <p:cNvPr id="166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8969" y="3622374"/>
            <a:ext cx="4286862" cy="42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562" y="52424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1" animBg="1" advAuto="0"/>
      <p:bldP spid="166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37704" y="910278"/>
            <a:ext cx="12529392" cy="375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3200" dirty="0"/>
          </a:p>
          <a:p>
            <a:pPr hangingPunct="1"/>
            <a:r>
              <a:rPr lang="en-US" sz="3200" dirty="0" smtClean="0">
                <a:solidFill>
                  <a:srgbClr val="FF0000"/>
                </a:solidFill>
              </a:rPr>
              <a:t>BÖLÜM TANITIMI FAALİYETLERİ</a:t>
            </a:r>
            <a:endParaRPr lang="tr-TR" sz="3200" dirty="0" smtClean="0">
              <a:solidFill>
                <a:srgbClr val="FF0000"/>
              </a:solidFill>
            </a:endParaRPr>
          </a:p>
          <a:p>
            <a:pPr marL="514350" indent="-514350" hangingPunct="1">
              <a:buAutoNum type="arabicPeriod"/>
            </a:pPr>
            <a:r>
              <a:rPr lang="tr-TR" sz="2800" dirty="0" smtClean="0"/>
              <a:t>TÜBİTAK Bilim Söyleşileri kapsamında düzenlenen programda </a:t>
            </a:r>
            <a:r>
              <a:rPr lang="tr-TR" sz="2800" dirty="0" err="1" smtClean="0"/>
              <a:t>Öğr.Gör.Dr</a:t>
            </a:r>
            <a:r>
              <a:rPr lang="tr-TR" sz="2800" dirty="0" smtClean="0"/>
              <a:t>. Yasemin Özcan </a:t>
            </a:r>
            <a:r>
              <a:rPr lang="tr-TR" sz="2800" dirty="0" err="1" smtClean="0"/>
              <a:t>Gönülal</a:t>
            </a:r>
            <a:r>
              <a:rPr lang="tr-TR" sz="2800" dirty="0" smtClean="0"/>
              <a:t>, 5 Aralık 2019 tarihinde Menemen Anadolu İmam Hatip Lisesi’nde konferans verdi.</a:t>
            </a:r>
          </a:p>
          <a:p>
            <a:pPr hangingPunct="1"/>
            <a:endParaRPr lang="tr-TR" sz="2800" dirty="0" smtClean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 smtClean="0">
                <a:solidFill>
                  <a:srgbClr val="C00000"/>
                </a:solidFill>
              </a:rPr>
              <a:t>EĞİTİM</a:t>
            </a:r>
            <a:endParaRPr lang="en-US" sz="3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Görüntünün olası içeriği: 3 kişi, ek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0" y="3940696"/>
            <a:ext cx="6138390" cy="460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93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60374" y="556320"/>
            <a:ext cx="12306721" cy="410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3200" dirty="0"/>
          </a:p>
          <a:p>
            <a:pPr hangingPunct="1"/>
            <a:r>
              <a:rPr lang="en-US" sz="3200" dirty="0" smtClean="0">
                <a:solidFill>
                  <a:srgbClr val="FF0000"/>
                </a:solidFill>
              </a:rPr>
              <a:t>BÖLÜM TANITIMI FAALİYETLERİ</a:t>
            </a:r>
            <a:endParaRPr lang="tr-TR" sz="3200" dirty="0">
              <a:solidFill>
                <a:srgbClr val="FF0000"/>
              </a:solidFill>
            </a:endParaRPr>
          </a:p>
          <a:p>
            <a:pPr hangingPunct="1"/>
            <a:r>
              <a:rPr lang="tr-TR" sz="2800" dirty="0" smtClean="0">
                <a:solidFill>
                  <a:schemeClr val="bg2"/>
                </a:solidFill>
              </a:rPr>
              <a:t>2. Dr. Ozan </a:t>
            </a:r>
            <a:r>
              <a:rPr lang="tr-TR" sz="2800" dirty="0" err="1" smtClean="0">
                <a:solidFill>
                  <a:schemeClr val="bg2"/>
                </a:solidFill>
              </a:rPr>
              <a:t>Uştuk</a:t>
            </a:r>
            <a:r>
              <a:rPr lang="tr-TR" sz="2800" dirty="0" smtClean="0">
                <a:solidFill>
                  <a:schemeClr val="bg2"/>
                </a:solidFill>
              </a:rPr>
              <a:t>, </a:t>
            </a:r>
            <a:r>
              <a:rPr lang="tr-TR" sz="2400" dirty="0" smtClean="0">
                <a:solidFill>
                  <a:srgbClr val="FF0000"/>
                </a:solidFill>
              </a:rPr>
              <a:t>«</a:t>
            </a:r>
            <a:r>
              <a:rPr lang="en-GB" sz="2800" dirty="0" err="1" smtClean="0">
                <a:solidFill>
                  <a:srgbClr val="FF0000"/>
                </a:solidFill>
              </a:rPr>
              <a:t>Anlatılan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Senin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Hik</a:t>
            </a:r>
            <a:r>
              <a:rPr lang="tr-TR" sz="2800" dirty="0" smtClean="0">
                <a:solidFill>
                  <a:srgbClr val="FF0000"/>
                </a:solidFill>
              </a:rPr>
              <a:t>â</a:t>
            </a:r>
            <a:r>
              <a:rPr lang="en-GB" sz="2800" dirty="0" err="1" smtClean="0">
                <a:solidFill>
                  <a:srgbClr val="FF0000"/>
                </a:solidFill>
              </a:rPr>
              <a:t>yendir</a:t>
            </a:r>
            <a:r>
              <a:rPr lang="en-GB" sz="2800" dirty="0">
                <a:solidFill>
                  <a:srgbClr val="FF0000"/>
                </a:solidFill>
              </a:rPr>
              <a:t>: </a:t>
            </a:r>
            <a:r>
              <a:rPr lang="en-GB" sz="2800" dirty="0" err="1">
                <a:solidFill>
                  <a:srgbClr val="FF0000"/>
                </a:solidFill>
              </a:rPr>
              <a:t>Antropolojik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Düşüncenin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Evrimi</a:t>
            </a:r>
            <a:r>
              <a:rPr lang="tr-TR" sz="2800" dirty="0" smtClean="0">
                <a:solidFill>
                  <a:srgbClr val="FF0000"/>
                </a:solidFill>
              </a:rPr>
              <a:t>»</a:t>
            </a:r>
            <a:r>
              <a:rPr lang="en-GB" sz="2800" dirty="0" smtClean="0">
                <a:solidFill>
                  <a:schemeClr val="bg2"/>
                </a:solidFill>
              </a:rPr>
              <a:t>,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chemeClr val="bg2"/>
                </a:solidFill>
              </a:rPr>
              <a:t>Davetli</a:t>
            </a:r>
            <a:r>
              <a:rPr lang="en-GB" sz="2800" dirty="0">
                <a:solidFill>
                  <a:schemeClr val="bg2"/>
                </a:solidFill>
              </a:rPr>
              <a:t> </a:t>
            </a:r>
            <a:r>
              <a:rPr lang="en-GB" sz="2800" dirty="0" err="1">
                <a:solidFill>
                  <a:schemeClr val="bg2"/>
                </a:solidFill>
              </a:rPr>
              <a:t>Konuşmacı</a:t>
            </a:r>
            <a:r>
              <a:rPr lang="en-GB" sz="2800" dirty="0">
                <a:solidFill>
                  <a:schemeClr val="bg2"/>
                </a:solidFill>
              </a:rPr>
              <a:t>, </a:t>
            </a:r>
            <a:r>
              <a:rPr lang="en-GB" sz="2800" dirty="0" err="1">
                <a:solidFill>
                  <a:schemeClr val="bg2"/>
                </a:solidFill>
              </a:rPr>
              <a:t>Dokuz</a:t>
            </a:r>
            <a:r>
              <a:rPr lang="en-GB" sz="2800" dirty="0">
                <a:solidFill>
                  <a:schemeClr val="bg2"/>
                </a:solidFill>
              </a:rPr>
              <a:t> </a:t>
            </a:r>
            <a:r>
              <a:rPr lang="en-GB" sz="2800" dirty="0" err="1">
                <a:solidFill>
                  <a:schemeClr val="bg2"/>
                </a:solidFill>
              </a:rPr>
              <a:t>Eylül</a:t>
            </a:r>
            <a:r>
              <a:rPr lang="en-GB" sz="2800" dirty="0">
                <a:solidFill>
                  <a:schemeClr val="bg2"/>
                </a:solidFill>
              </a:rPr>
              <a:t> </a:t>
            </a:r>
            <a:r>
              <a:rPr lang="en-GB" sz="2800" dirty="0" err="1">
                <a:solidFill>
                  <a:schemeClr val="bg2"/>
                </a:solidFill>
              </a:rPr>
              <a:t>Üniversitesi</a:t>
            </a:r>
            <a:r>
              <a:rPr lang="en-GB" sz="2800" dirty="0">
                <a:solidFill>
                  <a:schemeClr val="bg2"/>
                </a:solidFill>
              </a:rPr>
              <a:t>,</a:t>
            </a:r>
            <a:r>
              <a:rPr lang="en-GB" sz="2800" dirty="0"/>
              <a:t> </a:t>
            </a:r>
            <a:r>
              <a:rPr lang="en-GB" sz="2800" dirty="0" err="1"/>
              <a:t>Psikoloji</a:t>
            </a:r>
            <a:r>
              <a:rPr lang="en-GB" sz="2800" dirty="0"/>
              <a:t> </a:t>
            </a:r>
            <a:r>
              <a:rPr lang="en-GB" sz="2800" dirty="0" err="1"/>
              <a:t>Bölümü</a:t>
            </a:r>
            <a:r>
              <a:rPr lang="en-GB" sz="2800" dirty="0"/>
              <a:t>, 13 </a:t>
            </a:r>
            <a:r>
              <a:rPr lang="en-GB" sz="2800" dirty="0" err="1"/>
              <a:t>Aralık</a:t>
            </a:r>
            <a:r>
              <a:rPr lang="en-GB" sz="2800" dirty="0"/>
              <a:t> 2019</a:t>
            </a:r>
            <a:r>
              <a:rPr lang="en-GB" sz="2800" dirty="0" smtClean="0"/>
              <a:t>.</a:t>
            </a:r>
            <a:endParaRPr lang="tr-TR" sz="2800" dirty="0" smtClean="0"/>
          </a:p>
          <a:p>
            <a:pPr lvl="0"/>
            <a:r>
              <a:rPr lang="tr-TR" sz="2800" dirty="0"/>
              <a:t>3</a:t>
            </a:r>
            <a:r>
              <a:rPr lang="tr-TR" sz="2800" dirty="0" smtClean="0"/>
              <a:t>. Dr. Ozan </a:t>
            </a:r>
            <a:r>
              <a:rPr lang="tr-TR" sz="2800" dirty="0" err="1" smtClean="0"/>
              <a:t>Uştuk</a:t>
            </a:r>
            <a:r>
              <a:rPr lang="tr-TR" sz="2800" dirty="0" smtClean="0"/>
              <a:t>, Perşembe </a:t>
            </a:r>
            <a:r>
              <a:rPr lang="tr-TR" sz="2800" dirty="0"/>
              <a:t>Söyleşileri,</a:t>
            </a:r>
            <a:r>
              <a:rPr lang="tr-TR" sz="2800" b="1" dirty="0"/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«</a:t>
            </a:r>
            <a:r>
              <a:rPr lang="tr-TR" sz="2800" dirty="0" err="1" smtClean="0">
                <a:solidFill>
                  <a:srgbClr val="FF0000"/>
                </a:solidFill>
              </a:rPr>
              <a:t>Göbeklitepe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Kazı Alanı Üzerine </a:t>
            </a:r>
            <a:r>
              <a:rPr lang="tr-TR" sz="2800" dirty="0" smtClean="0">
                <a:solidFill>
                  <a:srgbClr val="FF0000"/>
                </a:solidFill>
              </a:rPr>
              <a:t>Söyleşi»</a:t>
            </a:r>
            <a:r>
              <a:rPr lang="tr-TR" sz="2800" b="1" dirty="0" smtClean="0"/>
              <a:t>,  </a:t>
            </a:r>
            <a:r>
              <a:rPr lang="tr-TR" sz="2800" dirty="0"/>
              <a:t>Urla Atatürkçü Düşünce Derneği, 11 Nisan </a:t>
            </a:r>
            <a:r>
              <a:rPr lang="tr-TR" sz="2800" dirty="0" smtClean="0"/>
              <a:t>2019.  </a:t>
            </a:r>
            <a:endParaRPr lang="tr-TR" sz="2800" dirty="0"/>
          </a:p>
          <a:p>
            <a:pPr hangingPunct="1"/>
            <a:endParaRPr lang="tr-TR" sz="2400" dirty="0" smtClean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 smtClean="0">
                <a:solidFill>
                  <a:srgbClr val="C00000"/>
                </a:solidFill>
              </a:rPr>
              <a:t>EĞİTİM</a:t>
            </a:r>
            <a:endParaRPr lang="en-US" sz="3800" b="1" dirty="0">
              <a:solidFill>
                <a:srgbClr val="C00000"/>
              </a:solidFill>
            </a:endParaRPr>
          </a:p>
        </p:txBody>
      </p:sp>
      <p:sp>
        <p:nvSpPr>
          <p:cNvPr id="2" name="AutoShape 2" descr="https://webmail.iyte.edu.tr/service/home/~/?auth=co&amp;loc=tr_TR&amp;id=74824&amp;part=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6" y="4156720"/>
            <a:ext cx="3929142" cy="55584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1" y="4156720"/>
            <a:ext cx="7963400" cy="55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4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7744" y="3868688"/>
            <a:ext cx="11953328" cy="2880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dirty="0"/>
          </a:p>
          <a:p>
            <a:pPr hangingPunct="1"/>
            <a:r>
              <a:rPr lang="en-US" sz="2800" dirty="0" smtClean="0">
                <a:solidFill>
                  <a:srgbClr val="FF0000"/>
                </a:solidFill>
              </a:rPr>
              <a:t>BÖLÜM TANITIMI FAALİYETLERİ</a:t>
            </a:r>
            <a:endParaRPr lang="tr-TR" sz="2800" dirty="0" smtClean="0">
              <a:solidFill>
                <a:srgbClr val="FF0000"/>
              </a:solidFill>
            </a:endParaRPr>
          </a:p>
          <a:p>
            <a:pPr hangingPunct="1"/>
            <a:r>
              <a:rPr lang="tr-TR" sz="2800" dirty="0"/>
              <a:t>4</a:t>
            </a:r>
            <a:r>
              <a:rPr lang="tr-TR" sz="2800" dirty="0" smtClean="0"/>
              <a:t>. </a:t>
            </a:r>
            <a:r>
              <a:rPr lang="tr-TR" sz="2800" dirty="0" err="1" smtClean="0"/>
              <a:t>Öğr</a:t>
            </a:r>
            <a:r>
              <a:rPr lang="tr-TR" sz="2800" dirty="0" smtClean="0"/>
              <a:t>. Gör. </a:t>
            </a:r>
            <a:r>
              <a:rPr lang="tr-TR" sz="2800" dirty="0" err="1" smtClean="0"/>
              <a:t>Coşgu</a:t>
            </a:r>
            <a:r>
              <a:rPr lang="tr-TR" sz="2800" dirty="0" smtClean="0"/>
              <a:t> Ateş, </a:t>
            </a:r>
            <a:r>
              <a:rPr lang="tr-TR" sz="2800" dirty="0"/>
              <a:t>Aydın Söke </a:t>
            </a:r>
            <a:endParaRPr lang="tr-TR" sz="2800" dirty="0" smtClean="0"/>
          </a:p>
          <a:p>
            <a:pPr hangingPunct="1"/>
            <a:r>
              <a:rPr lang="tr-TR" sz="2800" dirty="0" smtClean="0"/>
              <a:t>BİLSEM okullarında «Sanat </a:t>
            </a:r>
            <a:r>
              <a:rPr lang="tr-TR" sz="2800" dirty="0"/>
              <a:t>ve Bilim </a:t>
            </a:r>
            <a:endParaRPr lang="tr-TR" sz="2800" dirty="0" smtClean="0"/>
          </a:p>
          <a:p>
            <a:pPr hangingPunct="1"/>
            <a:r>
              <a:rPr lang="tr-TR" sz="2800" dirty="0" smtClean="0"/>
              <a:t>İlişkisinde </a:t>
            </a:r>
            <a:r>
              <a:rPr lang="tr-TR" sz="2800" dirty="0"/>
              <a:t>Bir Sanatçı:  Jackson </a:t>
            </a:r>
            <a:r>
              <a:rPr lang="tr-TR" sz="2800" dirty="0" err="1" smtClean="0"/>
              <a:t>Pollock</a:t>
            </a:r>
            <a:r>
              <a:rPr lang="tr-TR" sz="2800" dirty="0" smtClean="0"/>
              <a:t>» </a:t>
            </a:r>
          </a:p>
          <a:p>
            <a:pPr hangingPunct="1"/>
            <a:r>
              <a:rPr lang="tr-TR" sz="2800" dirty="0" smtClean="0"/>
              <a:t>üzerine sunum yaparak uygulamalı </a:t>
            </a:r>
          </a:p>
          <a:p>
            <a:pPr hangingPunct="1"/>
            <a:r>
              <a:rPr lang="tr-TR" sz="2800" dirty="0" smtClean="0"/>
              <a:t>eğitim gerçekleştirdi. (2019)</a:t>
            </a:r>
          </a:p>
          <a:p>
            <a:pPr hangingPunct="1"/>
            <a:endParaRPr lang="tr-TR" sz="2800" dirty="0" smtClean="0"/>
          </a:p>
          <a:p>
            <a:pPr hangingPunct="1"/>
            <a:endParaRPr lang="tr-TR" sz="2800" dirty="0" smtClean="0"/>
          </a:p>
          <a:p>
            <a:pPr hangingPunct="1"/>
            <a:r>
              <a:rPr lang="tr-TR" sz="2800" dirty="0" smtClean="0"/>
              <a:t>5. </a:t>
            </a:r>
            <a:r>
              <a:rPr lang="tr-TR" sz="2800" dirty="0" err="1" smtClean="0"/>
              <a:t>Öğr</a:t>
            </a:r>
            <a:r>
              <a:rPr lang="tr-TR" sz="2800" dirty="0" smtClean="0"/>
              <a:t>. Gör. </a:t>
            </a:r>
            <a:r>
              <a:rPr lang="tr-TR" sz="2800" dirty="0" err="1" smtClean="0"/>
              <a:t>Coşgu</a:t>
            </a:r>
            <a:r>
              <a:rPr lang="tr-TR" sz="2800" dirty="0" smtClean="0"/>
              <a:t> Ateş, “</a:t>
            </a:r>
            <a:r>
              <a:rPr lang="tr-TR" sz="2800" dirty="0"/>
              <a:t>Nurettin Şahin </a:t>
            </a:r>
            <a:endParaRPr lang="tr-TR" sz="2800" dirty="0" smtClean="0"/>
          </a:p>
          <a:p>
            <a:pPr hangingPunct="1"/>
            <a:r>
              <a:rPr lang="tr-TR" sz="2800" dirty="0" smtClean="0"/>
              <a:t>ve </a:t>
            </a:r>
            <a:r>
              <a:rPr lang="tr-TR" sz="2800" dirty="0"/>
              <a:t>Öğrencileri Sergisi” </a:t>
            </a:r>
            <a:endParaRPr lang="tr-TR" sz="2800" dirty="0" smtClean="0"/>
          </a:p>
          <a:p>
            <a:pPr hangingPunct="1"/>
            <a:r>
              <a:rPr lang="tr-TR" sz="2800" dirty="0" smtClean="0"/>
              <a:t>Başlıklı Karma </a:t>
            </a:r>
            <a:r>
              <a:rPr lang="tr-TR" sz="2800" dirty="0"/>
              <a:t>R</a:t>
            </a:r>
            <a:r>
              <a:rPr lang="tr-TR" sz="2800" dirty="0" smtClean="0"/>
              <a:t>esim </a:t>
            </a:r>
            <a:r>
              <a:rPr lang="tr-TR" sz="2800" dirty="0"/>
              <a:t>S</a:t>
            </a:r>
            <a:r>
              <a:rPr lang="tr-TR" sz="2800" dirty="0" smtClean="0"/>
              <a:t>ergisi, </a:t>
            </a:r>
          </a:p>
          <a:p>
            <a:pPr hangingPunct="1"/>
            <a:r>
              <a:rPr lang="tr-TR" sz="2800" dirty="0" smtClean="0"/>
              <a:t>Gazi </a:t>
            </a:r>
            <a:r>
              <a:rPr lang="tr-TR" sz="2800" dirty="0"/>
              <a:t>Üniversitesi, </a:t>
            </a:r>
            <a:r>
              <a:rPr lang="tr-TR" sz="2800" dirty="0" smtClean="0"/>
              <a:t>Ankara, 2019.</a:t>
            </a:r>
            <a:endParaRPr lang="tr-TR" sz="2800" dirty="0"/>
          </a:p>
          <a:p>
            <a:pPr hangingPunct="1"/>
            <a:endParaRPr lang="tr-TR" sz="2800" dirty="0"/>
          </a:p>
          <a:p>
            <a:pPr hangingPunct="1"/>
            <a:endParaRPr lang="tr-TR" sz="2800" dirty="0" smtClean="0">
              <a:solidFill>
                <a:srgbClr val="FF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 smtClean="0">
                <a:solidFill>
                  <a:srgbClr val="C00000"/>
                </a:solidFill>
              </a:rPr>
              <a:t>EĞİTİM</a:t>
            </a:r>
            <a:endParaRPr lang="en-US" sz="3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G_20200210_1556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69" y="1478110"/>
            <a:ext cx="5505507" cy="425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oşku Ateş\Desktop\79432462_2463319110579811_3884221156663754752_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12" y="6028928"/>
            <a:ext cx="5505507" cy="3724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791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81720" y="0"/>
            <a:ext cx="12340346" cy="5092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400" dirty="0" smtClean="0"/>
              <a:t>*</a:t>
            </a:r>
            <a:r>
              <a:rPr lang="en-US" sz="2400" dirty="0" err="1" smtClean="0"/>
              <a:t>Öğretim</a:t>
            </a:r>
            <a:r>
              <a:rPr lang="en-US" sz="2400" dirty="0" smtClean="0"/>
              <a:t> </a:t>
            </a:r>
            <a:r>
              <a:rPr lang="en-US" sz="2400" dirty="0" err="1" smtClean="0"/>
              <a:t>Üyesi</a:t>
            </a:r>
            <a:r>
              <a:rPr lang="en-US" sz="2400" dirty="0" smtClean="0"/>
              <a:t> </a:t>
            </a:r>
            <a:r>
              <a:rPr lang="en-US" sz="2400" dirty="0" err="1" smtClean="0"/>
              <a:t>başına</a:t>
            </a:r>
            <a:r>
              <a:rPr lang="tr-TR" sz="2400" dirty="0" smtClean="0"/>
              <a:t> düşen</a:t>
            </a:r>
            <a:r>
              <a:rPr lang="en-US" sz="2400" dirty="0" smtClean="0"/>
              <a:t> </a:t>
            </a:r>
            <a:r>
              <a:rPr lang="tr-TR" sz="2400" dirty="0" smtClean="0"/>
              <a:t>lisans öğrencisi sayısı</a:t>
            </a:r>
            <a:r>
              <a:rPr lang="tr-TR" sz="2400" dirty="0"/>
              <a:t>:</a:t>
            </a:r>
            <a:endParaRPr lang="tr-TR" sz="2400" dirty="0" smtClean="0"/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 smtClean="0">
                <a:solidFill>
                  <a:srgbClr val="C00000"/>
                </a:solidFill>
              </a:rPr>
              <a:t>EĞİTİM</a:t>
            </a:r>
            <a:endParaRPr lang="en-US" sz="38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93580"/>
              </p:ext>
            </p:extLst>
          </p:nvPr>
        </p:nvGraphicFramePr>
        <p:xfrm>
          <a:off x="669752" y="2662795"/>
          <a:ext cx="12052313" cy="66064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89482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4314521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4048310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579805"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Zorunlu</a:t>
                      </a:r>
                      <a:r>
                        <a:rPr lang="tr-TR" sz="16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ve Teknik Olmayan Seçmeli Dersler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2019-2020 GÜZ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2018-2019 BAHAR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Öğretim Görevlisi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Öğrenci Sayısı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Öğrenci Sayısı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Coşgu</a:t>
                      </a:r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Ateş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Mine </a:t>
                      </a:r>
                      <a:r>
                        <a:rPr lang="tr-TR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Okcu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5187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Nüket Dalcı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Hakim Özgür 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Figen </a:t>
                      </a:r>
                      <a:r>
                        <a:rPr lang="tr-TR" sz="16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Ertuman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tr-T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34392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Ozan </a:t>
                      </a:r>
                      <a:r>
                        <a:rPr lang="tr-TR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Uştuk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Svetlana</a:t>
                      </a:r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Pashaeva</a:t>
                      </a:r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1384166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Ebru </a:t>
                      </a:r>
                      <a:r>
                        <a:rPr lang="tr-TR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Çallıoğlu</a:t>
                      </a:r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79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53351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Burak </a:t>
                      </a:r>
                      <a:r>
                        <a:rPr lang="tr-TR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Dindaroğlu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Müh. Fak. </a:t>
                      </a:r>
                      <a:r>
                        <a:rPr lang="tr-TR" sz="16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Müh. Fak. </a:t>
                      </a:r>
                      <a:r>
                        <a:rPr lang="tr-TR" sz="16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 </a:t>
                      </a:r>
                      <a:r>
                        <a:rPr lang="tr-T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tr-TR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0011202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Yasemin </a:t>
                      </a:r>
                      <a:r>
                        <a:rPr lang="tr-TR" b="1" dirty="0" err="1">
                          <a:solidFill>
                            <a:srgbClr val="7030A0"/>
                          </a:solidFill>
                        </a:rPr>
                        <a:t>Gönülal</a:t>
                      </a:r>
                      <a:endParaRPr lang="tr-TR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388</a:t>
                      </a:r>
                      <a:endParaRPr lang="tr-TR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386</a:t>
                      </a:r>
                      <a:endParaRPr lang="tr-TR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Doğan Evecen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405</a:t>
                      </a:r>
                      <a:endParaRPr lang="tr-TR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409</a:t>
                      </a:r>
                      <a:endParaRPr lang="tr-TR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817116"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Atatürk İlkeleri ve </a:t>
                      </a:r>
                      <a:r>
                        <a:rPr lang="tr-TR" b="1" dirty="0" smtClean="0">
                          <a:solidFill>
                            <a:srgbClr val="7030A0"/>
                          </a:solidFill>
                        </a:rPr>
                        <a:t>İnkılap </a:t>
                      </a:r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Tarihi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654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b="1" dirty="0">
                          <a:solidFill>
                            <a:srgbClr val="7030A0"/>
                          </a:solidFill>
                        </a:rPr>
                        <a:t>628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98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309712" y="2860576"/>
            <a:ext cx="12695088" cy="662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2400" dirty="0" smtClean="0">
                <a:solidFill>
                  <a:srgbClr val="FF0000"/>
                </a:solidFill>
              </a:rPr>
              <a:t>BÖLÜMÜN </a:t>
            </a:r>
            <a:r>
              <a:rPr lang="en-US" sz="2400" dirty="0">
                <a:solidFill>
                  <a:srgbClr val="FF0000"/>
                </a:solidFill>
              </a:rPr>
              <a:t>2019’da </a:t>
            </a:r>
            <a:r>
              <a:rPr lang="en-US" sz="2400" dirty="0" err="1">
                <a:solidFill>
                  <a:srgbClr val="FF0000"/>
                </a:solidFill>
              </a:rPr>
              <a:t>Bilimsel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Çıktıları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 smtClean="0">
                <a:solidFill>
                  <a:srgbClr val="FF0000"/>
                </a:solidFill>
              </a:rPr>
              <a:t>Uluslararas</a:t>
            </a:r>
            <a:r>
              <a:rPr lang="tr-TR" sz="2400" dirty="0" smtClean="0">
                <a:solidFill>
                  <a:srgbClr val="FF0000"/>
                </a:solidFill>
              </a:rPr>
              <a:t>ı</a:t>
            </a:r>
            <a:r>
              <a:rPr lang="en-GB" sz="2400" dirty="0" smtClean="0">
                <a:solidFill>
                  <a:srgbClr val="FF0000"/>
                </a:solidFill>
              </a:rPr>
              <a:t> Yay</a:t>
            </a:r>
            <a:r>
              <a:rPr lang="tr-TR" sz="2400" dirty="0" smtClean="0">
                <a:solidFill>
                  <a:srgbClr val="FF0000"/>
                </a:solidFill>
              </a:rPr>
              <a:t>ı</a:t>
            </a:r>
            <a:r>
              <a:rPr lang="en-GB" sz="2400" dirty="0" err="1" smtClean="0">
                <a:solidFill>
                  <a:srgbClr val="FF0000"/>
                </a:solidFill>
              </a:rPr>
              <a:t>nlar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>
                <a:solidFill>
                  <a:srgbClr val="FF0000"/>
                </a:solidFill>
              </a:rPr>
              <a:t>(SSCI):</a:t>
            </a:r>
            <a:endParaRPr lang="tr-TR" sz="2400" dirty="0">
              <a:solidFill>
                <a:srgbClr val="FF0000"/>
              </a:solidFill>
            </a:endParaRPr>
          </a:p>
          <a:p>
            <a:pPr lvl="0"/>
            <a:r>
              <a:rPr lang="tr-TR" sz="2400" b="1" dirty="0" smtClean="0"/>
              <a:t>1. </a:t>
            </a:r>
            <a:r>
              <a:rPr lang="en-GB" sz="2400" dirty="0" err="1" smtClean="0"/>
              <a:t>Uştuk</a:t>
            </a:r>
            <a:r>
              <a:rPr lang="en-GB" sz="2400" dirty="0"/>
              <a:t>, O.  &amp; </a:t>
            </a:r>
            <a:r>
              <a:rPr lang="en-GB" sz="2400" dirty="0" err="1"/>
              <a:t>Tunç</a:t>
            </a:r>
            <a:r>
              <a:rPr lang="en-GB" sz="2400" dirty="0"/>
              <a:t> Cox, A. (2019). Roma People of Turkey Re-write Their Cinematographic Images. </a:t>
            </a:r>
            <a:r>
              <a:rPr lang="en-GB" sz="2400" i="1" dirty="0"/>
              <a:t>Ethnicities. </a:t>
            </a:r>
            <a:r>
              <a:rPr lang="en-GB" sz="2400" dirty="0"/>
              <a:t>(SSCI) </a:t>
            </a:r>
            <a:r>
              <a:rPr lang="en-GB" sz="2400" u="sng" dirty="0">
                <a:hlinkClick r:id="rId2"/>
              </a:rPr>
              <a:t>https://doi.org/10.1177/1468796819890463</a:t>
            </a:r>
            <a:r>
              <a:rPr lang="en-GB" sz="2400" dirty="0"/>
              <a:t> </a:t>
            </a:r>
            <a:endParaRPr lang="tr-TR" sz="2400" dirty="0"/>
          </a:p>
          <a:p>
            <a:pPr lvl="0"/>
            <a:r>
              <a:rPr lang="tr-TR" sz="2400" b="1" dirty="0" smtClean="0"/>
              <a:t>2. </a:t>
            </a:r>
            <a:r>
              <a:rPr lang="en-GB" sz="2400" dirty="0" err="1" smtClean="0"/>
              <a:t>Tunç</a:t>
            </a:r>
            <a:r>
              <a:rPr lang="en-GB" sz="2400" dirty="0" smtClean="0"/>
              <a:t> </a:t>
            </a:r>
            <a:r>
              <a:rPr lang="en-GB" sz="2400" dirty="0"/>
              <a:t>Cox, A. &amp; </a:t>
            </a:r>
            <a:r>
              <a:rPr lang="en-GB" sz="2400" dirty="0" err="1"/>
              <a:t>Uştuk</a:t>
            </a:r>
            <a:r>
              <a:rPr lang="en-GB" sz="2400" dirty="0"/>
              <a:t>, O.  (2019). The Roma Image in the Mainstream Turkish Audio-Visual Media: Sixty Years of Stereotyping. </a:t>
            </a:r>
            <a:r>
              <a:rPr lang="en-GB" sz="2400" i="1" dirty="0"/>
              <a:t>Romani Studies.</a:t>
            </a:r>
            <a:r>
              <a:rPr lang="en-GB" sz="2400" dirty="0"/>
              <a:t> (SSCI)</a:t>
            </a:r>
            <a:r>
              <a:rPr lang="en-GB" sz="2400" i="1" dirty="0"/>
              <a:t> </a:t>
            </a:r>
            <a:r>
              <a:rPr lang="en-GB" sz="2400" dirty="0"/>
              <a:t>29 (2), pp. 163–83. </a:t>
            </a:r>
            <a:r>
              <a:rPr lang="en-GB" sz="2400" u="sng" dirty="0">
                <a:hlinkClick r:id="rId3"/>
              </a:rPr>
              <a:t>https://doi.org/10.3828/rs.2019.7</a:t>
            </a:r>
            <a:r>
              <a:rPr lang="en-GB" sz="2400" dirty="0"/>
              <a:t> </a:t>
            </a:r>
            <a:endParaRPr lang="tr-TR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</a:rPr>
              <a:t>Uluslararası Yayın (Alan İndeksi)</a:t>
            </a:r>
          </a:p>
          <a:p>
            <a:r>
              <a:rPr lang="tr-TR" sz="2400" b="1" dirty="0" smtClean="0"/>
              <a:t>3. </a:t>
            </a:r>
            <a:r>
              <a:rPr lang="tr-TR" sz="2400" dirty="0" smtClean="0"/>
              <a:t>Evecen, D. </a:t>
            </a:r>
            <a:r>
              <a:rPr lang="en-GB" sz="2400" dirty="0"/>
              <a:t>&amp; </a:t>
            </a:r>
            <a:r>
              <a:rPr lang="tr-TR" sz="2400" dirty="0" smtClean="0"/>
              <a:t>Harmancı, E.M., </a:t>
            </a:r>
            <a:r>
              <a:rPr lang="tr-TR" sz="2400" dirty="0"/>
              <a:t>“</a:t>
            </a:r>
            <a:r>
              <a:rPr lang="tr-TR" sz="2400" dirty="0" err="1"/>
              <a:t>Vechî’nin</a:t>
            </a:r>
            <a:r>
              <a:rPr lang="tr-TR" sz="2400" dirty="0"/>
              <a:t> Gelibolu </a:t>
            </a:r>
            <a:r>
              <a:rPr lang="tr-TR" sz="2400" dirty="0" err="1"/>
              <a:t>Şehrengizi</a:t>
            </a:r>
            <a:r>
              <a:rPr lang="tr-TR" sz="2400" dirty="0"/>
              <a:t>”,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Journal</a:t>
            </a:r>
            <a:r>
              <a:rPr lang="tr-TR" sz="2400" dirty="0"/>
              <a:t> of International </a:t>
            </a:r>
            <a:r>
              <a:rPr lang="tr-TR" sz="2400" dirty="0" err="1"/>
              <a:t>Social</a:t>
            </a:r>
            <a:r>
              <a:rPr lang="tr-TR" sz="2400" dirty="0"/>
              <a:t> </a:t>
            </a:r>
            <a:r>
              <a:rPr lang="tr-TR" sz="2400" dirty="0" err="1"/>
              <a:t>Research</a:t>
            </a:r>
            <a:r>
              <a:rPr lang="tr-TR" sz="2400" dirty="0"/>
              <a:t>, C. 12, Sayı: 68, Sayfa: 159-167, Yıl: </a:t>
            </a:r>
            <a:r>
              <a:rPr lang="tr-TR" sz="2400" dirty="0" smtClean="0"/>
              <a:t>2019</a:t>
            </a:r>
            <a:endParaRPr lang="tr-T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</a:rPr>
              <a:t>Ulusal Yayınlar:</a:t>
            </a:r>
          </a:p>
          <a:p>
            <a:r>
              <a:rPr lang="tr-TR" sz="2400" b="1" dirty="0" smtClean="0"/>
              <a:t>4. </a:t>
            </a:r>
            <a:r>
              <a:rPr lang="en-GB" sz="2400" dirty="0" err="1" smtClean="0"/>
              <a:t>Uştuk</a:t>
            </a:r>
            <a:r>
              <a:rPr lang="en-GB" sz="2400" dirty="0"/>
              <a:t>, O. “</a:t>
            </a:r>
            <a:r>
              <a:rPr lang="en-GB" sz="2400" dirty="0" err="1"/>
              <a:t>Deneysel</a:t>
            </a:r>
            <a:r>
              <a:rPr lang="en-GB" sz="2400" dirty="0"/>
              <a:t> </a:t>
            </a:r>
            <a:r>
              <a:rPr lang="en-GB" sz="2400" dirty="0" err="1"/>
              <a:t>Etnografya</a:t>
            </a:r>
            <a:r>
              <a:rPr lang="en-GB" sz="2400" dirty="0"/>
              <a:t>”, </a:t>
            </a:r>
            <a:r>
              <a:rPr lang="en-GB" sz="2400" i="1" dirty="0" err="1"/>
              <a:t>Antropoloji</a:t>
            </a:r>
            <a:r>
              <a:rPr lang="en-GB" sz="2400" i="1" dirty="0"/>
              <a:t> </a:t>
            </a:r>
            <a:r>
              <a:rPr lang="en-GB" sz="2400" i="1" dirty="0" err="1"/>
              <a:t>Sözlüğü</a:t>
            </a:r>
            <a:r>
              <a:rPr lang="en-GB" sz="2400" dirty="0"/>
              <a:t>, Ed. </a:t>
            </a:r>
            <a:r>
              <a:rPr lang="en-GB" sz="2400" dirty="0" err="1"/>
              <a:t>Kudret</a:t>
            </a:r>
            <a:r>
              <a:rPr lang="en-GB" sz="2400" dirty="0"/>
              <a:t> </a:t>
            </a:r>
            <a:r>
              <a:rPr lang="en-GB" sz="2400" dirty="0" err="1"/>
              <a:t>Emiroğlu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Suavi</a:t>
            </a:r>
            <a:r>
              <a:rPr lang="en-GB" sz="2400" dirty="0"/>
              <a:t> Aydın, </a:t>
            </a:r>
            <a:r>
              <a:rPr lang="en-GB" sz="2400" dirty="0" err="1"/>
              <a:t>basım</a:t>
            </a:r>
            <a:r>
              <a:rPr lang="en-GB" sz="2400" dirty="0"/>
              <a:t> </a:t>
            </a:r>
            <a:r>
              <a:rPr lang="en-GB" sz="2400" dirty="0" err="1"/>
              <a:t>sürecinde</a:t>
            </a:r>
            <a:r>
              <a:rPr lang="en-GB" sz="2400" dirty="0"/>
              <a:t>.</a:t>
            </a:r>
            <a:endParaRPr lang="tr-TR" sz="2400" dirty="0"/>
          </a:p>
          <a:p>
            <a:r>
              <a:rPr lang="tr-TR" sz="2400" b="1" dirty="0" smtClean="0"/>
              <a:t>5. </a:t>
            </a:r>
            <a:r>
              <a:rPr lang="en-GB" sz="2400" dirty="0" err="1" smtClean="0"/>
              <a:t>Uştuk</a:t>
            </a:r>
            <a:r>
              <a:rPr lang="en-GB" sz="2400" dirty="0"/>
              <a:t>, O. “</a:t>
            </a:r>
            <a:r>
              <a:rPr lang="en-GB" sz="2400" dirty="0" err="1"/>
              <a:t>Düşünümsel</a:t>
            </a:r>
            <a:r>
              <a:rPr lang="en-GB" sz="2400" dirty="0"/>
              <a:t> </a:t>
            </a:r>
            <a:r>
              <a:rPr lang="en-GB" sz="2400" dirty="0" err="1"/>
              <a:t>Etnografya</a:t>
            </a:r>
            <a:r>
              <a:rPr lang="en-GB" sz="2400" dirty="0"/>
              <a:t>”, </a:t>
            </a:r>
            <a:r>
              <a:rPr lang="en-GB" sz="2400" i="1" dirty="0" err="1"/>
              <a:t>Antropoloji</a:t>
            </a:r>
            <a:r>
              <a:rPr lang="en-GB" sz="2400" i="1" dirty="0"/>
              <a:t> </a:t>
            </a:r>
            <a:r>
              <a:rPr lang="en-GB" sz="2400" i="1" dirty="0" err="1"/>
              <a:t>Sözlüğü</a:t>
            </a:r>
            <a:r>
              <a:rPr lang="en-GB" sz="2400" dirty="0"/>
              <a:t>, Ed. </a:t>
            </a:r>
            <a:r>
              <a:rPr lang="en-GB" sz="2400" dirty="0" err="1"/>
              <a:t>Kudret</a:t>
            </a:r>
            <a:r>
              <a:rPr lang="en-GB" sz="2400" dirty="0"/>
              <a:t> </a:t>
            </a:r>
            <a:r>
              <a:rPr lang="en-GB" sz="2400" dirty="0" err="1"/>
              <a:t>Emiroğlu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Suavi</a:t>
            </a:r>
            <a:r>
              <a:rPr lang="en-GB" sz="2400" dirty="0"/>
              <a:t> Aydın, </a:t>
            </a:r>
            <a:r>
              <a:rPr lang="en-GB" sz="2400" dirty="0" err="1"/>
              <a:t>basım</a:t>
            </a:r>
            <a:r>
              <a:rPr lang="en-GB" sz="2400" dirty="0"/>
              <a:t> </a:t>
            </a:r>
            <a:r>
              <a:rPr lang="en-GB" sz="2400" dirty="0" err="1"/>
              <a:t>sürecinde</a:t>
            </a:r>
            <a:r>
              <a:rPr lang="en-GB" sz="2400" dirty="0" smtClean="0"/>
              <a:t>.</a:t>
            </a:r>
            <a:endParaRPr lang="tr-TR" sz="2400" dirty="0"/>
          </a:p>
          <a:p>
            <a:pPr lvl="0"/>
            <a:r>
              <a:rPr lang="tr-TR" sz="2400" b="1" dirty="0"/>
              <a:t>6</a:t>
            </a:r>
            <a:r>
              <a:rPr lang="tr-TR" sz="2400" b="1" dirty="0" smtClean="0"/>
              <a:t>. </a:t>
            </a:r>
            <a:r>
              <a:rPr lang="en-GB" sz="2400" dirty="0" err="1" smtClean="0"/>
              <a:t>Uştuk</a:t>
            </a:r>
            <a:r>
              <a:rPr lang="en-GB" sz="2400" dirty="0"/>
              <a:t>, O. “</a:t>
            </a:r>
            <a:r>
              <a:rPr lang="en-GB" sz="2400" dirty="0" err="1"/>
              <a:t>Eleştirel</a:t>
            </a:r>
            <a:r>
              <a:rPr lang="en-GB" sz="2400" dirty="0"/>
              <a:t> </a:t>
            </a:r>
            <a:r>
              <a:rPr lang="en-GB" sz="2400" dirty="0" err="1"/>
              <a:t>Etnografya</a:t>
            </a:r>
            <a:r>
              <a:rPr lang="en-GB" sz="2400" dirty="0"/>
              <a:t>”, </a:t>
            </a:r>
            <a:r>
              <a:rPr lang="en-GB" sz="2400" i="1" dirty="0" err="1"/>
              <a:t>Antropoloji</a:t>
            </a:r>
            <a:r>
              <a:rPr lang="en-GB" sz="2400" i="1" dirty="0"/>
              <a:t> </a:t>
            </a:r>
            <a:r>
              <a:rPr lang="en-GB" sz="2400" i="1" dirty="0" err="1"/>
              <a:t>Sözlüğü</a:t>
            </a:r>
            <a:r>
              <a:rPr lang="en-GB" sz="2400" dirty="0"/>
              <a:t>, Ed. </a:t>
            </a:r>
            <a:r>
              <a:rPr lang="en-GB" sz="2400" dirty="0" err="1"/>
              <a:t>Kudret</a:t>
            </a:r>
            <a:r>
              <a:rPr lang="en-GB" sz="2400" dirty="0"/>
              <a:t> </a:t>
            </a:r>
            <a:r>
              <a:rPr lang="en-GB" sz="2400" dirty="0" err="1"/>
              <a:t>Emiroğlu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Suavi</a:t>
            </a:r>
            <a:r>
              <a:rPr lang="en-GB" sz="2400" dirty="0"/>
              <a:t> Aydın, </a:t>
            </a:r>
            <a:r>
              <a:rPr lang="en-GB" sz="2400" dirty="0" err="1"/>
              <a:t>basım</a:t>
            </a:r>
            <a:r>
              <a:rPr lang="en-GB" sz="2400" dirty="0"/>
              <a:t> </a:t>
            </a:r>
            <a:r>
              <a:rPr lang="en-GB" sz="2400" dirty="0" err="1"/>
              <a:t>sürecinde</a:t>
            </a:r>
            <a:r>
              <a:rPr lang="en-GB" sz="2400" dirty="0" smtClean="0"/>
              <a:t>.</a:t>
            </a:r>
            <a:endParaRPr lang="tr-TR" sz="2400" dirty="0"/>
          </a:p>
          <a:p>
            <a:pPr lvl="0"/>
            <a:endParaRPr lang="en-US" sz="2400" dirty="0" smtClean="0"/>
          </a:p>
          <a:p>
            <a:pPr hangingPunct="1"/>
            <a:endParaRPr lang="tr-TR" sz="2400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rgbClr val="FF0000"/>
              </a:solidFill>
            </a:endParaRPr>
          </a:p>
          <a:p>
            <a:pPr hangingPunct="1"/>
            <a:endParaRPr lang="en-US" sz="24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ÇIKTILAR</a:t>
            </a:r>
            <a:endParaRPr lang="en-US" sz="3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00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381720" y="1852464"/>
            <a:ext cx="11737304" cy="69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2800" dirty="0" smtClean="0">
                <a:solidFill>
                  <a:srgbClr val="FF0000"/>
                </a:solidFill>
              </a:rPr>
              <a:t>BÖLÜMÜN </a:t>
            </a:r>
            <a:r>
              <a:rPr lang="en-US" sz="2800" dirty="0">
                <a:solidFill>
                  <a:srgbClr val="FF0000"/>
                </a:solidFill>
              </a:rPr>
              <a:t>2019’da </a:t>
            </a:r>
            <a:r>
              <a:rPr lang="en-US" sz="2800" dirty="0" err="1">
                <a:solidFill>
                  <a:srgbClr val="FF0000"/>
                </a:solidFill>
              </a:rPr>
              <a:t>Bilimsel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Çıktıları</a:t>
            </a:r>
            <a:endParaRPr lang="en-US" sz="2800" dirty="0">
              <a:solidFill>
                <a:srgbClr val="FF0000"/>
              </a:solidFill>
            </a:endParaRPr>
          </a:p>
          <a:p>
            <a:pPr lvl="0"/>
            <a:endParaRPr lang="en-US" sz="2800" dirty="0" smtClean="0"/>
          </a:p>
          <a:p>
            <a:pPr marL="342900" indent="-342900" hangingPunct="1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</a:rPr>
              <a:t>Ödüller</a:t>
            </a:r>
            <a:r>
              <a:rPr lang="tr-TR" sz="2800" dirty="0" smtClean="0">
                <a:solidFill>
                  <a:srgbClr val="FF0000"/>
                </a:solidFill>
              </a:rPr>
              <a:t>:</a:t>
            </a:r>
          </a:p>
          <a:p>
            <a:pPr hangingPunct="1"/>
            <a:endParaRPr lang="tr-TR" sz="2800" b="1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§"/>
            </a:pPr>
            <a:r>
              <a:rPr lang="tr-TR" sz="2800" dirty="0" smtClean="0"/>
              <a:t>Dr. Ozan </a:t>
            </a:r>
            <a:r>
              <a:rPr lang="tr-TR" sz="2800" dirty="0" err="1" smtClean="0"/>
              <a:t>Uştuk</a:t>
            </a:r>
            <a:r>
              <a:rPr lang="tr-TR" sz="2800" dirty="0" smtClean="0"/>
              <a:t>, </a:t>
            </a:r>
            <a:r>
              <a:rPr lang="en-GB" sz="2800" b="1" dirty="0" smtClean="0"/>
              <a:t>Applied </a:t>
            </a:r>
            <a:r>
              <a:rPr lang="en-GB" sz="2800" b="1" dirty="0"/>
              <a:t>Research Fellowship Grant</a:t>
            </a:r>
            <a:r>
              <a:rPr lang="en-GB" sz="2800" dirty="0"/>
              <a:t>, </a:t>
            </a:r>
            <a:endParaRPr lang="tr-TR" sz="2800" dirty="0" smtClean="0"/>
          </a:p>
          <a:p>
            <a:pPr hangingPunct="1"/>
            <a:endParaRPr lang="tr-TR" sz="2800" b="1" dirty="0"/>
          </a:p>
          <a:p>
            <a:pPr hangingPunct="1"/>
            <a:r>
              <a:rPr lang="en-GB" sz="2800" dirty="0" smtClean="0"/>
              <a:t>Central </a:t>
            </a:r>
            <a:r>
              <a:rPr lang="en-GB" sz="2800" dirty="0"/>
              <a:t>European University, Romani Studies Program</a:t>
            </a:r>
            <a:r>
              <a:rPr lang="en-GB" sz="2800" dirty="0" smtClean="0"/>
              <a:t>.</a:t>
            </a:r>
            <a:endParaRPr lang="tr-TR" sz="2800" dirty="0" smtClean="0"/>
          </a:p>
          <a:p>
            <a:pPr hangingPunct="1"/>
            <a:endParaRPr lang="tr-TR" sz="2800" b="1" dirty="0"/>
          </a:p>
          <a:p>
            <a:pPr hangingPunct="1"/>
            <a:r>
              <a:rPr lang="tr-TR" sz="2800" b="1" dirty="0" smtClean="0"/>
              <a:t>Proje Başlığı: </a:t>
            </a:r>
            <a:r>
              <a:rPr lang="tr-TR" sz="2800" dirty="0" err="1" smtClean="0"/>
              <a:t>Breaking</a:t>
            </a:r>
            <a:r>
              <a:rPr lang="tr-TR" sz="2800" dirty="0" smtClean="0"/>
              <a:t> </a:t>
            </a:r>
            <a:r>
              <a:rPr lang="tr-TR" sz="2800" dirty="0" err="1" smtClean="0"/>
              <a:t>Intercultural</a:t>
            </a:r>
            <a:r>
              <a:rPr lang="tr-TR" sz="2800" dirty="0" smtClean="0"/>
              <a:t> </a:t>
            </a:r>
            <a:r>
              <a:rPr lang="tr-TR" sz="2800" dirty="0" err="1" smtClean="0"/>
              <a:t>Barriers</a:t>
            </a:r>
            <a:r>
              <a:rPr lang="tr-TR" sz="2800" dirty="0" smtClean="0"/>
              <a:t> </a:t>
            </a:r>
            <a:r>
              <a:rPr lang="tr-TR" sz="2800" dirty="0" err="1" smtClean="0"/>
              <a:t>through</a:t>
            </a:r>
            <a:r>
              <a:rPr lang="tr-TR" sz="2800" dirty="0" smtClean="0"/>
              <a:t> </a:t>
            </a:r>
            <a:r>
              <a:rPr lang="tr-TR" sz="2800" dirty="0" err="1" smtClean="0"/>
              <a:t>Volunteering</a:t>
            </a:r>
            <a:r>
              <a:rPr lang="tr-TR" sz="2800" dirty="0" smtClean="0"/>
              <a:t>: </a:t>
            </a:r>
            <a:r>
              <a:rPr lang="tr-TR" sz="2800" dirty="0" err="1" smtClean="0"/>
              <a:t>Empowering</a:t>
            </a:r>
            <a:r>
              <a:rPr lang="tr-TR" sz="2800" dirty="0" smtClean="0"/>
              <a:t> Roma </a:t>
            </a:r>
            <a:r>
              <a:rPr lang="tr-TR" sz="2800" dirty="0" err="1" smtClean="0"/>
              <a:t>Children</a:t>
            </a:r>
            <a:r>
              <a:rPr lang="tr-TR" sz="2800" dirty="0" smtClean="0"/>
              <a:t> in </a:t>
            </a:r>
            <a:r>
              <a:rPr lang="tr-TR" sz="2800" dirty="0" err="1" smtClean="0"/>
              <a:t>Educational</a:t>
            </a:r>
            <a:r>
              <a:rPr lang="tr-TR" sz="2800" dirty="0" smtClean="0"/>
              <a:t> </a:t>
            </a:r>
            <a:r>
              <a:rPr lang="tr-TR" sz="2800" dirty="0" err="1" smtClean="0"/>
              <a:t>Settings</a:t>
            </a:r>
            <a:endParaRPr lang="tr-TR" sz="2800" dirty="0" smtClean="0"/>
          </a:p>
          <a:p>
            <a:pPr hangingPunct="1"/>
            <a:endParaRPr lang="tr-TR" sz="2800" dirty="0"/>
          </a:p>
          <a:p>
            <a:pPr hangingPunct="1"/>
            <a:endParaRPr lang="tr-TR" sz="2800" dirty="0"/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tr-TR" sz="2800" dirty="0" smtClean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hangingPunct="1"/>
            <a:endParaRPr lang="en-US" sz="28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 smtClean="0">
                <a:solidFill>
                  <a:srgbClr val="C00000"/>
                </a:solidFill>
              </a:rPr>
              <a:t>AKADEMİK ÇIKTILAR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entral european university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24" y="322061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9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1397</Words>
  <Application>Microsoft Office PowerPoint</Application>
  <PresentationFormat>Özel</PresentationFormat>
  <Paragraphs>341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4" baseType="lpstr">
      <vt:lpstr>Arial</vt:lpstr>
      <vt:lpstr>Calibri</vt:lpstr>
      <vt:lpstr>Gill Sans</vt:lpstr>
      <vt:lpstr>Helvetica</vt:lpstr>
      <vt:lpstr>Helvetica Neue</vt:lpstr>
      <vt:lpstr>Raleway</vt:lpstr>
      <vt:lpstr>Roboto</vt:lpstr>
      <vt:lpstr>Times New Roman</vt:lpstr>
      <vt:lpstr>Trajan Pro</vt:lpstr>
      <vt:lpstr>Wingdings</vt:lpstr>
      <vt:lpstr>Default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Özcan Gönülal</dc:creator>
  <cp:lastModifiedBy>dogan-evecen</cp:lastModifiedBy>
  <cp:revision>220</cp:revision>
  <dcterms:modified xsi:type="dcterms:W3CDTF">2024-08-26T11:36:15Z</dcterms:modified>
</cp:coreProperties>
</file>