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76" r:id="rId3"/>
    <p:sldId id="365" r:id="rId4"/>
    <p:sldId id="378" r:id="rId5"/>
    <p:sldId id="405" r:id="rId6"/>
    <p:sldId id="406" r:id="rId7"/>
    <p:sldId id="415" r:id="rId8"/>
    <p:sldId id="407" r:id="rId9"/>
    <p:sldId id="377" r:id="rId10"/>
    <p:sldId id="408" r:id="rId11"/>
    <p:sldId id="412" r:id="rId12"/>
    <p:sldId id="413" r:id="rId13"/>
    <p:sldId id="370" r:id="rId14"/>
    <p:sldId id="411" r:id="rId15"/>
    <p:sldId id="410" r:id="rId16"/>
    <p:sldId id="418" r:id="rId17"/>
    <p:sldId id="394" r:id="rId18"/>
    <p:sldId id="409" r:id="rId19"/>
    <p:sldId id="395" r:id="rId20"/>
    <p:sldId id="386" r:id="rId21"/>
    <p:sldId id="414" r:id="rId22"/>
    <p:sldId id="373" r:id="rId23"/>
    <p:sldId id="382" r:id="rId24"/>
    <p:sldId id="374" r:id="rId25"/>
    <p:sldId id="417" r:id="rId26"/>
    <p:sldId id="416" r:id="rId27"/>
    <p:sldId id="30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0" clrIdx="0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304"/>
    <a:srgbClr val="6600CC"/>
    <a:srgbClr val="CC99FF"/>
    <a:srgbClr val="CC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2D2"/>
          </a:solidFill>
        </a:fill>
      </a:tcStyle>
    </a:wholeTbl>
    <a:band2H>
      <a:tcTxStyle/>
      <a:tcStyle>
        <a:tcBdr/>
        <a:fill>
          <a:solidFill>
            <a:srgbClr val="FCEA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CF"/>
          </a:solidFill>
        </a:fill>
      </a:tcStyle>
    </a:wholeTbl>
    <a:band2H>
      <a:tcTxStyle/>
      <a:tcStyle>
        <a:tcBdr/>
        <a:fill>
          <a:solidFill>
            <a:srgbClr val="EEF6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8"/>
    <p:restoredTop sz="94666"/>
  </p:normalViewPr>
  <p:slideViewPr>
    <p:cSldViewPr>
      <p:cViewPr varScale="1">
        <p:scale>
          <a:sx n="49" d="100"/>
          <a:sy n="49" d="100"/>
        </p:scale>
        <p:origin x="1662" y="3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semin Özcan Gönülal" userId="a904cd5d433d49b6" providerId="LiveId" clId="{4D4D59E8-D203-43EE-9F2F-C20CB3BDCBAC}"/>
    <pc:docChg chg="undo custSel modSld">
      <pc:chgData name="Yasemin Özcan Gönülal" userId="a904cd5d433d49b6" providerId="LiveId" clId="{4D4D59E8-D203-43EE-9F2F-C20CB3BDCBAC}" dt="2021-02-18T15:13:46.692" v="125" actId="5793"/>
      <pc:docMkLst>
        <pc:docMk/>
      </pc:docMkLst>
      <pc:sldChg chg="modSp mod">
        <pc:chgData name="Yasemin Özcan Gönülal" userId="a904cd5d433d49b6" providerId="LiveId" clId="{4D4D59E8-D203-43EE-9F2F-C20CB3BDCBAC}" dt="2021-02-18T15:13:46.692" v="125" actId="5793"/>
        <pc:sldMkLst>
          <pc:docMk/>
          <pc:sldMk cId="3033196728" sldId="373"/>
        </pc:sldMkLst>
        <pc:spChg chg="mod">
          <ac:chgData name="Yasemin Özcan Gönülal" userId="a904cd5d433d49b6" providerId="LiveId" clId="{4D4D59E8-D203-43EE-9F2F-C20CB3BDCBAC}" dt="2021-02-18T15:13:46.692" v="125" actId="5793"/>
          <ac:spMkLst>
            <pc:docMk/>
            <pc:sldMk cId="3033196728" sldId="373"/>
            <ac:spMk id="4" creationId="{00000000-0000-0000-0000-000000000000}"/>
          </ac:spMkLst>
        </pc:spChg>
      </pc:sldChg>
      <pc:sldChg chg="modSp mod">
        <pc:chgData name="Yasemin Özcan Gönülal" userId="a904cd5d433d49b6" providerId="LiveId" clId="{4D4D59E8-D203-43EE-9F2F-C20CB3BDCBAC}" dt="2021-02-18T15:11:38.331" v="66" actId="113"/>
        <pc:sldMkLst>
          <pc:docMk/>
          <pc:sldMk cId="570304032" sldId="386"/>
        </pc:sldMkLst>
        <pc:spChg chg="mod">
          <ac:chgData name="Yasemin Özcan Gönülal" userId="a904cd5d433d49b6" providerId="LiveId" clId="{4D4D59E8-D203-43EE-9F2F-C20CB3BDCBAC}" dt="2021-02-18T15:11:38.331" v="66" actId="113"/>
          <ac:spMkLst>
            <pc:docMk/>
            <pc:sldMk cId="570304032" sldId="386"/>
            <ac:spMk id="4" creationId="{2508CBCD-5B03-E04D-953D-3FE743C0C2EB}"/>
          </ac:spMkLst>
        </pc:spChg>
      </pc:sldChg>
      <pc:sldChg chg="modSp mod">
        <pc:chgData name="Yasemin Özcan Gönülal" userId="a904cd5d433d49b6" providerId="LiveId" clId="{4D4D59E8-D203-43EE-9F2F-C20CB3BDCBAC}" dt="2021-02-18T15:09:30.928" v="48" actId="20577"/>
        <pc:sldMkLst>
          <pc:docMk/>
          <pc:sldMk cId="80517996" sldId="410"/>
        </pc:sldMkLst>
        <pc:spChg chg="mod">
          <ac:chgData name="Yasemin Özcan Gönülal" userId="a904cd5d433d49b6" providerId="LiveId" clId="{4D4D59E8-D203-43EE-9F2F-C20CB3BDCBAC}" dt="2021-02-18T15:09:30.928" v="48" actId="20577"/>
          <ac:spMkLst>
            <pc:docMk/>
            <pc:sldMk cId="80517996" sldId="410"/>
            <ac:spMk id="5" creationId="{00000000-0000-0000-0000-000000000000}"/>
          </ac:spMkLst>
        </pc:spChg>
      </pc:sldChg>
      <pc:sldChg chg="modSp mod">
        <pc:chgData name="Yasemin Özcan Gönülal" userId="a904cd5d433d49b6" providerId="LiveId" clId="{4D4D59E8-D203-43EE-9F2F-C20CB3BDCBAC}" dt="2021-02-18T15:07:47.678" v="27" actId="207"/>
        <pc:sldMkLst>
          <pc:docMk/>
          <pc:sldMk cId="1192687760" sldId="411"/>
        </pc:sldMkLst>
        <pc:graphicFrameChg chg="mod modGraphic">
          <ac:chgData name="Yasemin Özcan Gönülal" userId="a904cd5d433d49b6" providerId="LiveId" clId="{4D4D59E8-D203-43EE-9F2F-C20CB3BDCBAC}" dt="2021-02-18T15:07:47.678" v="27" actId="207"/>
          <ac:graphicFrameMkLst>
            <pc:docMk/>
            <pc:sldMk cId="1192687760" sldId="411"/>
            <ac:graphicFrameMk id="3" creationId="{E3A21910-8283-4546-AA42-305C8C70DC72}"/>
          </ac:graphicFrameMkLst>
        </pc:graphicFrameChg>
      </pc:sldChg>
      <pc:sldChg chg="modSp mod">
        <pc:chgData name="Yasemin Özcan Gönülal" userId="a904cd5d433d49b6" providerId="LiveId" clId="{4D4D59E8-D203-43EE-9F2F-C20CB3BDCBAC}" dt="2021-02-18T15:08:59.155" v="41" actId="12"/>
        <pc:sldMkLst>
          <pc:docMk/>
          <pc:sldMk cId="734478845" sldId="418"/>
        </pc:sldMkLst>
        <pc:spChg chg="mod">
          <ac:chgData name="Yasemin Özcan Gönülal" userId="a904cd5d433d49b6" providerId="LiveId" clId="{4D4D59E8-D203-43EE-9F2F-C20CB3BDCBAC}" dt="2021-02-18T15:08:59.155" v="41" actId="12"/>
          <ac:spMkLst>
            <pc:docMk/>
            <pc:sldMk cId="734478845" sldId="418"/>
            <ac:spMk id="5" creationId="{00000000-0000-0000-0000-00000000000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-MRBZJ__t3E&amp;t=21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-MRBZJ__t3E&amp;t=21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80B51F-6DE7-3A45-9905-5CE4513F691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400" b="1" dirty="0">
              <a:solidFill>
                <a:srgbClr val="A40304"/>
              </a:solidFill>
            </a:rPr>
            <a:t>Dr. Yasemin ÖZCAN GÖNÜLAL</a:t>
          </a:r>
        </a:p>
      </dgm:t>
    </dgm:pt>
    <dgm:pt modelId="{E4C69EEC-BB9E-AE40-89CB-7A30473C0A51}" type="par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E27C258-EC2A-D14C-9035-449AF42C0C64}" type="sib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89FFD83F-347C-6743-AB3E-E56AD49C042D}">
      <dgm:prSet phldrT="[Text]" custT="1"/>
      <dgm:spPr/>
      <dgm:t>
        <a:bodyPr/>
        <a:lstStyle/>
        <a:p>
          <a:pPr algn="ctr"/>
          <a:r>
            <a:rPr lang="en-US" sz="2400" b="1" dirty="0">
              <a:solidFill>
                <a:srgbClr val="A40304"/>
              </a:solidFill>
            </a:rPr>
            <a:t>Dr. Ozan UŞTUK</a:t>
          </a:r>
        </a:p>
      </dgm:t>
    </dgm:pt>
    <dgm:pt modelId="{2119B426-C46F-6742-A412-7C24B041AB27}" type="par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A559745-3E92-D04C-B619-93BA0711BCFB}" type="sib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en-US" sz="2400" b="1" dirty="0">
              <a:solidFill>
                <a:srgbClr val="A40304"/>
              </a:solidFill>
            </a:rPr>
            <a:t>Dr. </a:t>
          </a:r>
          <a:r>
            <a:rPr lang="en-US" sz="2400" b="1" dirty="0" err="1">
              <a:solidFill>
                <a:srgbClr val="A40304"/>
              </a:solidFill>
            </a:rPr>
            <a:t>Doğan</a:t>
          </a:r>
          <a:r>
            <a:rPr lang="en-US" sz="2400" b="1" dirty="0">
              <a:solidFill>
                <a:srgbClr val="A40304"/>
              </a:solidFill>
            </a:rPr>
            <a:t> EVECEN</a:t>
          </a: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C80F7EE-0799-EF4A-9C0C-E814961BB4FE}">
      <dgm:prSet phldrT="[Text]" custT="1"/>
      <dgm:spPr/>
      <dgm:t>
        <a:bodyPr/>
        <a:lstStyle/>
        <a:p>
          <a:pPr algn="ctr"/>
          <a:r>
            <a:rPr lang="en-US" sz="2400" b="1" dirty="0" err="1">
              <a:solidFill>
                <a:srgbClr val="A40304"/>
              </a:solidFill>
            </a:rPr>
            <a:t>Nuriye</a:t>
          </a:r>
          <a:r>
            <a:rPr lang="en-US" sz="2400" b="1" dirty="0">
              <a:solidFill>
                <a:srgbClr val="A40304"/>
              </a:solidFill>
            </a:rPr>
            <a:t> </a:t>
          </a:r>
          <a:r>
            <a:rPr lang="en-US" sz="2400" b="1" dirty="0" err="1">
              <a:solidFill>
                <a:srgbClr val="A40304"/>
              </a:solidFill>
            </a:rPr>
            <a:t>Ağar</a:t>
          </a:r>
          <a:r>
            <a:rPr lang="en-US" sz="2400" b="1" dirty="0">
              <a:solidFill>
                <a:srgbClr val="A40304"/>
              </a:solidFill>
            </a:rPr>
            <a:t> Demir</a:t>
          </a:r>
        </a:p>
      </dgm:t>
    </dgm:pt>
    <dgm:pt modelId="{34826EFF-BB23-B445-A564-1998F67073D4}" type="par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EAC975D4-7429-FF45-BF36-609F187F6721}" type="sib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682B3AF-D18F-0F4F-B3E9-E424B35806D5}">
      <dgm:prSet phldrT="[Text]" custT="1"/>
      <dgm:spPr/>
      <dgm:t>
        <a:bodyPr/>
        <a:lstStyle/>
        <a:p>
          <a:pPr algn="ctr"/>
          <a:r>
            <a:rPr lang="en-US" sz="2400" b="1" dirty="0">
              <a:solidFill>
                <a:srgbClr val="A40304"/>
              </a:solidFill>
            </a:rPr>
            <a:t>Ebru Aslan </a:t>
          </a:r>
          <a:r>
            <a:rPr lang="en-US" sz="2400" b="1" dirty="0" err="1">
              <a:solidFill>
                <a:srgbClr val="A40304"/>
              </a:solidFill>
            </a:rPr>
            <a:t>Çallıoğlu</a:t>
          </a:r>
          <a:endParaRPr lang="en-US" sz="2400" b="1" dirty="0">
            <a:solidFill>
              <a:srgbClr val="A40304"/>
            </a:solidFill>
          </a:endParaRPr>
        </a:p>
      </dgm:t>
    </dgm:pt>
    <dgm:pt modelId="{B9FA25AD-30AC-3947-80F3-1C219A014197}" type="par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F6973816-8FFB-2842-A396-76B984D2EFAF}" type="sib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995E3A0-6E35-DC41-9F7E-E46826B68D76}">
      <dgm:prSet phldrT="[Text]" custT="1"/>
      <dgm:spPr/>
      <dgm:t>
        <a:bodyPr/>
        <a:lstStyle/>
        <a:p>
          <a:pPr algn="ctr"/>
          <a:r>
            <a:rPr lang="en-US" sz="2400" b="1" dirty="0">
              <a:solidFill>
                <a:srgbClr val="A40304"/>
              </a:solidFill>
            </a:rPr>
            <a:t>Hakim </a:t>
          </a:r>
          <a:r>
            <a:rPr lang="en-US" sz="2400" b="1" dirty="0" err="1">
              <a:solidFill>
                <a:srgbClr val="A40304"/>
              </a:solidFill>
            </a:rPr>
            <a:t>Özgür</a:t>
          </a:r>
          <a:endParaRPr lang="en-US" sz="2400" b="1" dirty="0">
            <a:solidFill>
              <a:srgbClr val="A40304"/>
            </a:solidFill>
          </a:endParaRPr>
        </a:p>
      </dgm:t>
    </dgm:pt>
    <dgm:pt modelId="{AEF69FCA-71C9-2745-A7BB-DA0EC8528503}" type="parTrans" cxnId="{025185CB-C0A2-BB41-8336-219F55BA8BE6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07783025-49E7-8449-A713-206AC0A37C1D}" type="sibTrans" cxnId="{025185CB-C0A2-BB41-8336-219F55BA8BE6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4F8546-F09C-9B41-A263-B765D9F832F6}" type="pres">
      <dgm:prSet presAssocID="{4E80B51F-6DE7-3A45-9905-5CE4513F691C}" presName="linNode" presStyleCnt="0"/>
      <dgm:spPr/>
    </dgm:pt>
    <dgm:pt modelId="{61424E6B-57F6-DC4A-8030-380399341503}" type="pres">
      <dgm:prSet presAssocID="{4E80B51F-6DE7-3A45-9905-5CE4513F691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8C052D-4E2A-994E-AFE6-5A7CFD1C5166}" type="pres">
      <dgm:prSet presAssocID="{BE27C258-EC2A-D14C-9035-449AF42C0C64}" presName="sp" presStyleCnt="0"/>
      <dgm:spPr/>
    </dgm:pt>
    <dgm:pt modelId="{2513CA92-73A8-654C-8009-FC80D10AC81E}" type="pres">
      <dgm:prSet presAssocID="{89FFD83F-347C-6743-AB3E-E56AD49C042D}" presName="linNode" presStyleCnt="0"/>
      <dgm:spPr/>
    </dgm:pt>
    <dgm:pt modelId="{E369AD31-518B-6A4E-B2BE-56200C8D8D07}" type="pres">
      <dgm:prSet presAssocID="{89FFD83F-347C-6743-AB3E-E56AD49C042D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10F690-1AB0-5849-8CCF-B2AEF3F4E8A2}" type="pres">
      <dgm:prSet presAssocID="{6A559745-3E92-D04C-B619-93BA0711BCFB}" presName="sp" presStyleCnt="0"/>
      <dgm:spPr/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9A6C1C-54EA-7E4B-B77C-1CCBB0E8E408}" type="pres">
      <dgm:prSet presAssocID="{532C4464-D3EB-C14B-87CD-D8F31BB41C68}" presName="sp" presStyleCnt="0"/>
      <dgm:spPr/>
    </dgm:pt>
    <dgm:pt modelId="{82CB5139-2F3B-A341-A4B4-CCCD86D1C1F2}" type="pres">
      <dgm:prSet presAssocID="{6C80F7EE-0799-EF4A-9C0C-E814961BB4FE}" presName="linNode" presStyleCnt="0"/>
      <dgm:spPr/>
    </dgm:pt>
    <dgm:pt modelId="{3712FE0C-4E9F-5A4D-B574-D1E8BAF525C6}" type="pres">
      <dgm:prSet presAssocID="{6C80F7EE-0799-EF4A-9C0C-E814961BB4FE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5C070F-F45D-7749-806D-369B7E9C378E}" type="pres">
      <dgm:prSet presAssocID="{EAC975D4-7429-FF45-BF36-609F187F6721}" presName="sp" presStyleCnt="0"/>
      <dgm:spPr/>
    </dgm:pt>
    <dgm:pt modelId="{FC007B4E-C704-E645-A5D8-388FA4A98322}" type="pres">
      <dgm:prSet presAssocID="{A682B3AF-D18F-0F4F-B3E9-E424B35806D5}" presName="linNode" presStyleCnt="0"/>
      <dgm:spPr/>
    </dgm:pt>
    <dgm:pt modelId="{A71294FD-E75D-FE49-AC52-F48AF7A2C36D}" type="pres">
      <dgm:prSet presAssocID="{A682B3AF-D18F-0F4F-B3E9-E424B35806D5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4A4361D-2BD8-8444-9F74-4292572802AA}" type="pres">
      <dgm:prSet presAssocID="{F6973816-8FFB-2842-A396-76B984D2EFAF}" presName="sp" presStyleCnt="0"/>
      <dgm:spPr/>
    </dgm:pt>
    <dgm:pt modelId="{9C90B994-E4C2-654C-BBDD-409A06185D4B}" type="pres">
      <dgm:prSet presAssocID="{A995E3A0-6E35-DC41-9F7E-E46826B68D76}" presName="linNode" presStyleCnt="0"/>
      <dgm:spPr/>
    </dgm:pt>
    <dgm:pt modelId="{85B4FFDE-9779-8241-A4FD-A24600CC5CD6}" type="pres">
      <dgm:prSet presAssocID="{A995E3A0-6E35-DC41-9F7E-E46826B68D7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A8E8E5F-CD83-7749-A5B0-37039B8A6CBD}" type="presOf" srcId="{A682B3AF-D18F-0F4F-B3E9-E424B35806D5}" destId="{A71294FD-E75D-FE49-AC52-F48AF7A2C36D}" srcOrd="0" destOrd="0" presId="urn:microsoft.com/office/officeart/2005/8/layout/vList5"/>
    <dgm:cxn modelId="{2CDA17DC-93D7-D749-B061-A70A4F177151}" srcId="{312BD473-8775-C142-A662-1E474C8170A8}" destId="{A682B3AF-D18F-0F4F-B3E9-E424B35806D5}" srcOrd="4" destOrd="0" parTransId="{B9FA25AD-30AC-3947-80F3-1C219A014197}" sibTransId="{F6973816-8FFB-2842-A396-76B984D2EFAF}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8A871089-082D-9747-923D-2526B3344FAF}" type="presOf" srcId="{89FFD83F-347C-6743-AB3E-E56AD49C042D}" destId="{E369AD31-518B-6A4E-B2BE-56200C8D8D07}" srcOrd="0" destOrd="0" presId="urn:microsoft.com/office/officeart/2005/8/layout/vList5"/>
    <dgm:cxn modelId="{3C6A0C39-822A-6349-A01C-7837345E6064}" srcId="{312BD473-8775-C142-A662-1E474C8170A8}" destId="{6C80F7EE-0799-EF4A-9C0C-E814961BB4FE}" srcOrd="3" destOrd="0" parTransId="{34826EFF-BB23-B445-A564-1998F67073D4}" sibTransId="{EAC975D4-7429-FF45-BF36-609F187F6721}"/>
    <dgm:cxn modelId="{87B384AF-0EAD-6440-B590-BCAF193BA9BB}" srcId="{312BD473-8775-C142-A662-1E474C8170A8}" destId="{4E80B51F-6DE7-3A45-9905-5CE4513F691C}" srcOrd="0" destOrd="0" parTransId="{E4C69EEC-BB9E-AE40-89CB-7A30473C0A51}" sibTransId="{BE27C258-EC2A-D14C-9035-449AF42C0C64}"/>
    <dgm:cxn modelId="{C448808E-FA21-DC4D-9ADC-947AE06E9958}" type="presOf" srcId="{4E80B51F-6DE7-3A45-9905-5CE4513F691C}" destId="{61424E6B-57F6-DC4A-8030-380399341503}" srcOrd="0" destOrd="0" presId="urn:microsoft.com/office/officeart/2005/8/layout/vList5"/>
    <dgm:cxn modelId="{97ED31A9-1484-5E47-B1D7-13B119BEF1E5}" srcId="{312BD473-8775-C142-A662-1E474C8170A8}" destId="{89FFD83F-347C-6743-AB3E-E56AD49C042D}" srcOrd="1" destOrd="0" parTransId="{2119B426-C46F-6742-A412-7C24B041AB27}" sibTransId="{6A559745-3E92-D04C-B619-93BA0711BCFB}"/>
    <dgm:cxn modelId="{E7805F86-450A-6640-B60E-178B19FB90C3}" srcId="{312BD473-8775-C142-A662-1E474C8170A8}" destId="{A4C1192F-AECD-304F-9F31-870550B48CDB}" srcOrd="2" destOrd="0" parTransId="{86A9CF35-EEF7-D64F-967A-F736A7E98DDC}" sibTransId="{532C4464-D3EB-C14B-87CD-D8F31BB41C68}"/>
    <dgm:cxn modelId="{F4232B22-E00B-224B-88D7-E718D7D79F63}" type="presOf" srcId="{6C80F7EE-0799-EF4A-9C0C-E814961BB4FE}" destId="{3712FE0C-4E9F-5A4D-B574-D1E8BAF525C6}" srcOrd="0" destOrd="0" presId="urn:microsoft.com/office/officeart/2005/8/layout/vList5"/>
    <dgm:cxn modelId="{025185CB-C0A2-BB41-8336-219F55BA8BE6}" srcId="{312BD473-8775-C142-A662-1E474C8170A8}" destId="{A995E3A0-6E35-DC41-9F7E-E46826B68D76}" srcOrd="5" destOrd="0" parTransId="{AEF69FCA-71C9-2745-A7BB-DA0EC8528503}" sibTransId="{07783025-49E7-8449-A713-206AC0A37C1D}"/>
    <dgm:cxn modelId="{06CF8750-8AD9-8844-80FD-BF521256BF46}" type="presOf" srcId="{A995E3A0-6E35-DC41-9F7E-E46826B68D76}" destId="{85B4FFDE-9779-8241-A4FD-A24600CC5CD6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890CF78E-8687-BA4E-9925-DEBE6203F650}" type="presParOf" srcId="{B289A39F-E4F7-4543-AC9A-27A3FF195360}" destId="{DF4F8546-F09C-9B41-A263-B765D9F832F6}" srcOrd="0" destOrd="0" presId="urn:microsoft.com/office/officeart/2005/8/layout/vList5"/>
    <dgm:cxn modelId="{06FC8037-719B-A543-B610-00549906A3F3}" type="presParOf" srcId="{DF4F8546-F09C-9B41-A263-B765D9F832F6}" destId="{61424E6B-57F6-DC4A-8030-380399341503}" srcOrd="0" destOrd="0" presId="urn:microsoft.com/office/officeart/2005/8/layout/vList5"/>
    <dgm:cxn modelId="{21B5A072-A985-D842-A74E-8B38CCE883B9}" type="presParOf" srcId="{B289A39F-E4F7-4543-AC9A-27A3FF195360}" destId="{C08C052D-4E2A-994E-AFE6-5A7CFD1C5166}" srcOrd="1" destOrd="0" presId="urn:microsoft.com/office/officeart/2005/8/layout/vList5"/>
    <dgm:cxn modelId="{179EB57A-259B-1D47-86A0-C41B4BA1B543}" type="presParOf" srcId="{B289A39F-E4F7-4543-AC9A-27A3FF195360}" destId="{2513CA92-73A8-654C-8009-FC80D10AC81E}" srcOrd="2" destOrd="0" presId="urn:microsoft.com/office/officeart/2005/8/layout/vList5"/>
    <dgm:cxn modelId="{22062BC0-C199-9840-A695-F95A9684BA68}" type="presParOf" srcId="{2513CA92-73A8-654C-8009-FC80D10AC81E}" destId="{E369AD31-518B-6A4E-B2BE-56200C8D8D07}" srcOrd="0" destOrd="0" presId="urn:microsoft.com/office/officeart/2005/8/layout/vList5"/>
    <dgm:cxn modelId="{2E5CA727-E721-4F4D-85DE-397627F50B1E}" type="presParOf" srcId="{B289A39F-E4F7-4543-AC9A-27A3FF195360}" destId="{7F10F690-1AB0-5849-8CCF-B2AEF3F4E8A2}" srcOrd="3" destOrd="0" presId="urn:microsoft.com/office/officeart/2005/8/layout/vList5"/>
    <dgm:cxn modelId="{E4934A3C-94DA-6347-ABAC-8C335893E4B9}" type="presParOf" srcId="{B289A39F-E4F7-4543-AC9A-27A3FF195360}" destId="{AB83690F-D42A-9543-AD54-348B61093944}" srcOrd="4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  <dgm:cxn modelId="{9CA068FE-2FE4-0B44-BFD5-33A651827507}" type="presParOf" srcId="{B289A39F-E4F7-4543-AC9A-27A3FF195360}" destId="{689A6C1C-54EA-7E4B-B77C-1CCBB0E8E408}" srcOrd="5" destOrd="0" presId="urn:microsoft.com/office/officeart/2005/8/layout/vList5"/>
    <dgm:cxn modelId="{661AEB77-1F32-2449-91B3-05D02CD82175}" type="presParOf" srcId="{B289A39F-E4F7-4543-AC9A-27A3FF195360}" destId="{82CB5139-2F3B-A341-A4B4-CCCD86D1C1F2}" srcOrd="6" destOrd="0" presId="urn:microsoft.com/office/officeart/2005/8/layout/vList5"/>
    <dgm:cxn modelId="{0D5B144F-1088-0346-813D-48593E35B422}" type="presParOf" srcId="{82CB5139-2F3B-A341-A4B4-CCCD86D1C1F2}" destId="{3712FE0C-4E9F-5A4D-B574-D1E8BAF525C6}" srcOrd="0" destOrd="0" presId="urn:microsoft.com/office/officeart/2005/8/layout/vList5"/>
    <dgm:cxn modelId="{FD7591D5-6123-7846-93B0-62EB4AC2D2CE}" type="presParOf" srcId="{B289A39F-E4F7-4543-AC9A-27A3FF195360}" destId="{405C070F-F45D-7749-806D-369B7E9C378E}" srcOrd="7" destOrd="0" presId="urn:microsoft.com/office/officeart/2005/8/layout/vList5"/>
    <dgm:cxn modelId="{7BF5170A-B724-C94E-B0ED-CB3F419BD62F}" type="presParOf" srcId="{B289A39F-E4F7-4543-AC9A-27A3FF195360}" destId="{FC007B4E-C704-E645-A5D8-388FA4A98322}" srcOrd="8" destOrd="0" presId="urn:microsoft.com/office/officeart/2005/8/layout/vList5"/>
    <dgm:cxn modelId="{41682E71-28F2-7743-AF0E-157018322C3C}" type="presParOf" srcId="{FC007B4E-C704-E645-A5D8-388FA4A98322}" destId="{A71294FD-E75D-FE49-AC52-F48AF7A2C36D}" srcOrd="0" destOrd="0" presId="urn:microsoft.com/office/officeart/2005/8/layout/vList5"/>
    <dgm:cxn modelId="{32191C3B-9073-904A-AB0A-109488311E6B}" type="presParOf" srcId="{B289A39F-E4F7-4543-AC9A-27A3FF195360}" destId="{B4A4361D-2BD8-8444-9F74-4292572802AA}" srcOrd="9" destOrd="0" presId="urn:microsoft.com/office/officeart/2005/8/layout/vList5"/>
    <dgm:cxn modelId="{B96313F3-B529-344D-B233-648CBBA64421}" type="presParOf" srcId="{B289A39F-E4F7-4543-AC9A-27A3FF195360}" destId="{9C90B994-E4C2-654C-BBDD-409A06185D4B}" srcOrd="10" destOrd="0" presId="urn:microsoft.com/office/officeart/2005/8/layout/vList5"/>
    <dgm:cxn modelId="{3E89A8D1-B5EE-EB40-844C-CB3B90FF1B56}" type="presParOf" srcId="{9C90B994-E4C2-654C-BBDD-409A06185D4B}" destId="{85B4FFDE-9779-8241-A4FD-A24600CC5CD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22B520-5B7F-5F46-90C3-656CD2CE0E82}" type="doc">
      <dgm:prSet loTypeId="urn:microsoft.com/office/officeart/2008/layout/VerticalCurvedList" loCatId="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DEE9A293-3791-3B47-8C82-C4C8B3F60300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="1" dirty="0" err="1">
              <a:effectLst/>
              <a:ea typeface="Times New Roman" panose="02020603050405020304" pitchFamily="18" charset="0"/>
            </a:rPr>
            <a:t>Gönülal</a:t>
          </a:r>
          <a:r>
            <a:rPr lang="tr-TR" sz="1800" b="1" dirty="0">
              <a:effectLst/>
              <a:ea typeface="Times New Roman" panose="02020603050405020304" pitchFamily="18" charset="0"/>
            </a:rPr>
            <a:t>, Y. Ö. </a:t>
          </a:r>
          <a:r>
            <a:rPr lang="tr-TR" sz="1800" b="1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“Popüler Bir Tartışma Alanı Olarak Türk Dil Reformu”</a:t>
          </a:r>
          <a:r>
            <a:rPr lang="tr-TR" sz="1800" b="1" dirty="0">
              <a:effectLst/>
              <a:ea typeface="Times New Roman" panose="02020603050405020304" pitchFamily="18" charset="0"/>
            </a:rPr>
            <a:t>, 31. </a:t>
          </a:r>
          <a:r>
            <a:rPr lang="tr-TR" sz="1800" b="1" dirty="0" err="1">
              <a:effectLst/>
              <a:ea typeface="Times New Roman" panose="02020603050405020304" pitchFamily="18" charset="0"/>
            </a:rPr>
            <a:t>Türkbilim</a:t>
          </a:r>
          <a:r>
            <a:rPr lang="tr-TR" sz="1800" b="1" dirty="0">
              <a:effectLst/>
              <a:ea typeface="Times New Roman" panose="02020603050405020304" pitchFamily="18" charset="0"/>
            </a:rPr>
            <a:t> </a:t>
          </a:r>
          <a:r>
            <a:rPr lang="tr-TR" sz="1800" b="1" dirty="0" err="1">
              <a:effectLst/>
              <a:ea typeface="Times New Roman" panose="02020603050405020304" pitchFamily="18" charset="0"/>
            </a:rPr>
            <a:t>Sanaltayı</a:t>
          </a:r>
          <a:r>
            <a:rPr lang="tr-TR" sz="1800" b="1" dirty="0">
              <a:effectLst/>
              <a:ea typeface="Times New Roman" panose="02020603050405020304" pitchFamily="18" charset="0"/>
            </a:rPr>
            <a:t> (Türkoloji Semineri), 24 Ekim 2020, çevrim içi platform: </a:t>
          </a:r>
          <a:r>
            <a:rPr lang="tr-TR" sz="1800" b="1" dirty="0" err="1">
              <a:effectLst/>
              <a:ea typeface="Times New Roman" panose="02020603050405020304" pitchFamily="18" charset="0"/>
            </a:rPr>
            <a:t>zoom</a:t>
          </a:r>
          <a:r>
            <a:rPr lang="tr-TR" sz="1800" b="1" dirty="0">
              <a:effectLst/>
              <a:ea typeface="Times New Roman" panose="02020603050405020304" pitchFamily="18" charset="0"/>
            </a:rPr>
            <a:t>/</a:t>
          </a:r>
          <a:r>
            <a:rPr lang="tr-TR" sz="1800" b="1" dirty="0" err="1">
              <a:effectLst/>
              <a:ea typeface="Times New Roman" panose="02020603050405020304" pitchFamily="18" charset="0"/>
            </a:rPr>
            <a:t>youTube</a:t>
          </a:r>
          <a:r>
            <a:rPr lang="tr-TR" sz="1800" b="1" dirty="0">
              <a:effectLst/>
              <a:ea typeface="Times New Roman" panose="02020603050405020304" pitchFamily="18" charset="0"/>
            </a:rPr>
            <a:t>: </a:t>
          </a:r>
          <a:r>
            <a:rPr lang="tr-TR" sz="1800" b="1" u="sng" dirty="0">
              <a:effectLst/>
              <a:ea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https://www.youtube.com/watch?v=-MRBZJ__t3E&amp;t=21</a:t>
          </a:r>
          <a:r>
            <a:rPr lang="tr-TR" sz="1800" b="1" u="sng" dirty="0"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tr-TR" sz="1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Kitap Bölümü olarak 2021’de yayımlanacak)</a:t>
          </a:r>
          <a:endParaRPr lang="en-US" sz="1800" b="1" dirty="0"/>
        </a:p>
      </dgm:t>
    </dgm:pt>
    <dgm:pt modelId="{84441967-0B3A-8449-BBD2-9D0778002201}" type="parTrans" cxnId="{0F946A88-C361-AC46-B189-82ED790027EB}">
      <dgm:prSet/>
      <dgm:spPr/>
      <dgm:t>
        <a:bodyPr/>
        <a:lstStyle/>
        <a:p>
          <a:endParaRPr lang="en-US"/>
        </a:p>
      </dgm:t>
    </dgm:pt>
    <dgm:pt modelId="{2021E803-3C4A-5B43-A35E-1C72DF983265}" type="sibTrans" cxnId="{0F946A88-C361-AC46-B189-82ED790027EB}">
      <dgm:prSet/>
      <dgm:spPr/>
      <dgm:t>
        <a:bodyPr/>
        <a:lstStyle/>
        <a:p>
          <a:endParaRPr lang="en-US"/>
        </a:p>
      </dgm:t>
    </dgm:pt>
    <dgm:pt modelId="{51CD1F83-405C-A740-A7E5-CC2C85AA232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="1" dirty="0" err="1">
              <a:effectLst/>
              <a:ea typeface="Times New Roman" panose="02020603050405020304" pitchFamily="18" charset="0"/>
            </a:rPr>
            <a:t>Gönülal</a:t>
          </a:r>
          <a:r>
            <a:rPr lang="tr-TR" sz="1800" b="1" dirty="0">
              <a:effectLst/>
              <a:ea typeface="Times New Roman" panose="02020603050405020304" pitchFamily="18" charset="0"/>
            </a:rPr>
            <a:t>, Y. Ö. </a:t>
          </a:r>
          <a:r>
            <a:rPr lang="tr-TR" sz="1800" b="1" dirty="0">
              <a:effectLst/>
            </a:rPr>
            <a:t>Panel: Evrimde Güncel Gelişmeler ve İlgili Tıp Uygulamaları </a:t>
          </a:r>
          <a:r>
            <a:rPr lang="tr-TR" sz="1800" b="1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“Dilin Evrimi”</a:t>
          </a:r>
          <a:r>
            <a:rPr lang="tr-TR" sz="1800" b="1" dirty="0">
              <a:effectLst/>
              <a:ea typeface="Times New Roman" panose="02020603050405020304" pitchFamily="18" charset="0"/>
            </a:rPr>
            <a:t>, Ege Bilimsel Araştırma Topluluğu (EBAT), Evrimsel Tıp Sempozyumu, Yer: Ege Üniversitesi Tıp Fakültesi, 19 Ocak 2020.  (Sözlü Sunum-yayımlanmamış)</a:t>
          </a:r>
          <a:endParaRPr lang="en-US" sz="1800" b="1" dirty="0"/>
        </a:p>
      </dgm:t>
    </dgm:pt>
    <dgm:pt modelId="{6C910151-ABB6-CA4E-8436-39D371D23B65}" type="parTrans" cxnId="{7C02503D-BB31-7243-957C-CAF043090664}">
      <dgm:prSet/>
      <dgm:spPr/>
      <dgm:t>
        <a:bodyPr/>
        <a:lstStyle/>
        <a:p>
          <a:endParaRPr lang="en-US"/>
        </a:p>
      </dgm:t>
    </dgm:pt>
    <dgm:pt modelId="{88D4D04C-410A-EB4E-B283-C7BADE429A65}" type="sibTrans" cxnId="{7C02503D-BB31-7243-957C-CAF043090664}">
      <dgm:prSet/>
      <dgm:spPr/>
      <dgm:t>
        <a:bodyPr/>
        <a:lstStyle/>
        <a:p>
          <a:endParaRPr lang="en-US"/>
        </a:p>
      </dgm:t>
    </dgm:pt>
    <dgm:pt modelId="{6100ABB8-EF43-1E47-A591-F00FBCD8EF5D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="1" dirty="0" err="1">
              <a:effectLst/>
            </a:rPr>
            <a:t>Uştuk</a:t>
          </a:r>
          <a:r>
            <a:rPr lang="tr-TR" sz="1800" b="1" dirty="0">
              <a:effectLst/>
            </a:rPr>
            <a:t>, O. </a:t>
          </a:r>
          <a:r>
            <a:rPr lang="tr-TR" sz="1800" b="1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</a:t>
          </a:r>
          <a:r>
            <a:rPr lang="tr-TR" sz="1800" b="1" dirty="0">
              <a:solidFill>
                <a:srgbClr val="C00000"/>
              </a:solidFill>
              <a:effectLst/>
            </a:rPr>
            <a:t>Uygulamalı Araştırmalarda Kuram ile Pratiğin Ara Kesitinde Düşünmek</a:t>
          </a:r>
          <a:r>
            <a:rPr lang="tr-TR" sz="1800" b="1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”</a:t>
          </a:r>
          <a:r>
            <a:rPr lang="tr-TR" sz="1800" b="1" dirty="0">
              <a:solidFill>
                <a:schemeClr val="tx1"/>
              </a:solidFill>
              <a:effectLst/>
            </a:rPr>
            <a:t>,</a:t>
          </a:r>
          <a:r>
            <a:rPr lang="tr-TR" sz="1800" b="1" dirty="0">
              <a:solidFill>
                <a:srgbClr val="C00000"/>
              </a:solidFill>
              <a:effectLst/>
            </a:rPr>
            <a:t> </a:t>
          </a:r>
          <a:r>
            <a:rPr lang="tr-TR" sz="1800" b="1" dirty="0">
              <a:effectLst/>
            </a:rPr>
            <a:t>IV. İlişkisel Sosyal Bilimler Kongresi, 2020. Hacettepe Üniversitesi, 4-6 Kasım 2020. (Özet Bildiri olarak yayımlanmış)</a:t>
          </a:r>
          <a:endParaRPr lang="en-US" sz="1800" b="1" dirty="0"/>
        </a:p>
      </dgm:t>
    </dgm:pt>
    <dgm:pt modelId="{BA68444D-C03C-4145-B50A-B111EDCCC66C}" type="parTrans" cxnId="{488C5D4D-3619-5E44-AC65-434595946BA3}">
      <dgm:prSet/>
      <dgm:spPr/>
      <dgm:t>
        <a:bodyPr/>
        <a:lstStyle/>
        <a:p>
          <a:endParaRPr lang="en-US"/>
        </a:p>
      </dgm:t>
    </dgm:pt>
    <dgm:pt modelId="{2C1CA1B9-02F5-AF43-8BEE-A21F0505AA3D}" type="sibTrans" cxnId="{488C5D4D-3619-5E44-AC65-434595946BA3}">
      <dgm:prSet/>
      <dgm:spPr/>
      <dgm:t>
        <a:bodyPr/>
        <a:lstStyle/>
        <a:p>
          <a:endParaRPr lang="en-US"/>
        </a:p>
      </dgm:t>
    </dgm:pt>
    <dgm:pt modelId="{7373C034-7639-C642-B918-A94FA41C7787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r-TR" sz="1800" b="1" dirty="0" err="1">
              <a:effectLst/>
            </a:rPr>
            <a:t>Uştuk</a:t>
          </a:r>
          <a:r>
            <a:rPr lang="tr-TR" sz="1800" b="1" dirty="0">
              <a:effectLst/>
            </a:rPr>
            <a:t>, O. </a:t>
          </a:r>
          <a:r>
            <a:rPr lang="tr-TR" sz="1800" b="1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</a:t>
          </a:r>
          <a:r>
            <a:rPr lang="tr-TR" sz="1800" b="1" dirty="0">
              <a:solidFill>
                <a:srgbClr val="C00000"/>
              </a:solidFill>
              <a:effectLst/>
            </a:rPr>
            <a:t>Roma </a:t>
          </a:r>
          <a:r>
            <a:rPr lang="tr-TR" sz="1800" b="1" dirty="0" err="1">
              <a:solidFill>
                <a:srgbClr val="C00000"/>
              </a:solidFill>
              <a:effectLst/>
            </a:rPr>
            <a:t>Neighborhoods</a:t>
          </a:r>
          <a:r>
            <a:rPr lang="tr-TR" sz="1800" b="1" dirty="0">
              <a:solidFill>
                <a:srgbClr val="C00000"/>
              </a:solidFill>
              <a:effectLst/>
            </a:rPr>
            <a:t> as </a:t>
          </a:r>
          <a:r>
            <a:rPr lang="tr-TR" sz="1800" b="1" dirty="0" err="1">
              <a:solidFill>
                <a:srgbClr val="C00000"/>
              </a:solidFill>
              <a:effectLst/>
            </a:rPr>
            <a:t>Penalized</a:t>
          </a:r>
          <a:r>
            <a:rPr lang="tr-TR" sz="1800" b="1" dirty="0">
              <a:solidFill>
                <a:srgbClr val="C00000"/>
              </a:solidFill>
              <a:effectLst/>
            </a:rPr>
            <a:t> </a:t>
          </a:r>
          <a:r>
            <a:rPr lang="tr-TR" sz="1800" b="1" dirty="0" err="1">
              <a:solidFill>
                <a:srgbClr val="C00000"/>
              </a:solidFill>
              <a:effectLst/>
            </a:rPr>
            <a:t>Spaces</a:t>
          </a:r>
          <a:r>
            <a:rPr lang="tr-TR" sz="1800" b="1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”</a:t>
          </a:r>
          <a:r>
            <a:rPr lang="tr-TR" sz="1800" b="1" dirty="0">
              <a:effectLst/>
            </a:rPr>
            <a:t>, </a:t>
          </a:r>
          <a:r>
            <a:rPr lang="tr-TR" sz="1800" b="1" i="1" u="none" dirty="0" err="1">
              <a:effectLst/>
            </a:rPr>
            <a:t>Webinar</a:t>
          </a:r>
          <a:r>
            <a:rPr lang="tr-TR" sz="1800" b="1" i="1" u="none" dirty="0">
              <a:effectLst/>
            </a:rPr>
            <a:t>: </a:t>
          </a:r>
          <a:r>
            <a:rPr lang="tr-TR" sz="1800" b="1" dirty="0" err="1">
              <a:effectLst/>
            </a:rPr>
            <a:t>Structural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Inequalities</a:t>
          </a:r>
          <a:r>
            <a:rPr lang="tr-TR" sz="1800" b="1" dirty="0">
              <a:effectLst/>
            </a:rPr>
            <a:t> as Risk </a:t>
          </a:r>
          <a:r>
            <a:rPr lang="tr-TR" sz="1800" b="1" dirty="0" err="1">
              <a:effectLst/>
            </a:rPr>
            <a:t>Factors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During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the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Pandemic</a:t>
          </a:r>
          <a:r>
            <a:rPr lang="tr-TR" sz="1800" b="1" dirty="0">
              <a:effectLst/>
            </a:rPr>
            <a:t>, </a:t>
          </a:r>
          <a:r>
            <a:rPr lang="tr-TR" sz="1800" b="1" dirty="0" err="1">
              <a:effectLst/>
            </a:rPr>
            <a:t>organized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by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the</a:t>
          </a:r>
          <a:r>
            <a:rPr lang="tr-TR" sz="1800" b="1" dirty="0">
              <a:effectLst/>
            </a:rPr>
            <a:t> FXB Center </a:t>
          </a:r>
          <a:r>
            <a:rPr lang="tr-TR" sz="1800" b="1" dirty="0" err="1">
              <a:effectLst/>
            </a:rPr>
            <a:t>for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Health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and</a:t>
          </a:r>
          <a:r>
            <a:rPr lang="tr-TR" sz="1800" b="1" dirty="0">
              <a:effectLst/>
            </a:rPr>
            <a:t> Human </a:t>
          </a:r>
          <a:r>
            <a:rPr lang="tr-TR" sz="1800" b="1" dirty="0" err="1">
              <a:effectLst/>
            </a:rPr>
            <a:t>Rights</a:t>
          </a:r>
          <a:r>
            <a:rPr lang="tr-TR" sz="1800" b="1" dirty="0">
              <a:effectLst/>
            </a:rPr>
            <a:t> at </a:t>
          </a:r>
          <a:r>
            <a:rPr lang="tr-TR" sz="1800" b="1" dirty="0">
              <a:solidFill>
                <a:srgbClr val="C00000"/>
              </a:solidFill>
              <a:effectLst/>
            </a:rPr>
            <a:t>Harvard </a:t>
          </a:r>
          <a:r>
            <a:rPr lang="tr-TR" sz="1800" b="1" dirty="0" err="1">
              <a:solidFill>
                <a:srgbClr val="C00000"/>
              </a:solidFill>
              <a:effectLst/>
            </a:rPr>
            <a:t>University</a:t>
          </a:r>
          <a:r>
            <a:rPr lang="tr-TR" sz="1800" b="1" dirty="0">
              <a:effectLst/>
            </a:rPr>
            <a:t>, </a:t>
          </a:r>
          <a:r>
            <a:rPr lang="tr-TR" sz="1800" b="1" dirty="0" err="1">
              <a:effectLst/>
            </a:rPr>
            <a:t>the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Romani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Studies</a:t>
          </a:r>
          <a:r>
            <a:rPr lang="tr-TR" sz="1800" b="1" dirty="0">
              <a:effectLst/>
            </a:rPr>
            <a:t> Program of </a:t>
          </a:r>
          <a:r>
            <a:rPr lang="tr-TR" sz="1800" b="1" dirty="0" err="1">
              <a:effectLst/>
            </a:rPr>
            <a:t>the</a:t>
          </a:r>
          <a:r>
            <a:rPr lang="tr-TR" sz="1800" b="1" dirty="0">
              <a:effectLst/>
            </a:rPr>
            <a:t> Central </a:t>
          </a:r>
          <a:r>
            <a:rPr lang="tr-TR" sz="1800" b="1" dirty="0" err="1">
              <a:effectLst/>
            </a:rPr>
            <a:t>European</a:t>
          </a:r>
          <a:r>
            <a:rPr lang="tr-TR" sz="1800" b="1" dirty="0">
              <a:effectLst/>
            </a:rPr>
            <a:t> </a:t>
          </a:r>
          <a:r>
            <a:rPr lang="tr-TR" sz="1800" b="1" dirty="0" err="1">
              <a:effectLst/>
            </a:rPr>
            <a:t>University</a:t>
          </a:r>
          <a:r>
            <a:rPr lang="tr-TR" sz="1800" b="1" dirty="0">
              <a:effectLst/>
            </a:rPr>
            <a:t>, ISPMN </a:t>
          </a:r>
          <a:r>
            <a:rPr lang="tr-TR" sz="1800" b="1" dirty="0" err="1">
              <a:effectLst/>
            </a:rPr>
            <a:t>and</a:t>
          </a:r>
          <a:r>
            <a:rPr lang="tr-TR" sz="1800" b="1" dirty="0">
              <a:effectLst/>
            </a:rPr>
            <a:t> Cornell </a:t>
          </a:r>
          <a:r>
            <a:rPr lang="tr-TR" sz="1800" b="1" dirty="0" err="1">
              <a:effectLst/>
            </a:rPr>
            <a:t>University</a:t>
          </a:r>
          <a:r>
            <a:rPr lang="tr-TR" sz="1800" b="1" dirty="0">
              <a:effectLst/>
            </a:rPr>
            <a:t>.</a:t>
          </a:r>
          <a:endParaRPr lang="en-US" sz="1800" b="1" dirty="0"/>
        </a:p>
      </dgm:t>
    </dgm:pt>
    <dgm:pt modelId="{69A8421A-50FF-FF47-A6FB-11622FC96179}" type="parTrans" cxnId="{66DFAC21-1044-B344-A13C-2896C6431A6F}">
      <dgm:prSet/>
      <dgm:spPr/>
      <dgm:t>
        <a:bodyPr/>
        <a:lstStyle/>
        <a:p>
          <a:endParaRPr lang="en-US"/>
        </a:p>
      </dgm:t>
    </dgm:pt>
    <dgm:pt modelId="{084798C6-1F1E-3746-A4D2-815A4CE0773B}" type="sibTrans" cxnId="{66DFAC21-1044-B344-A13C-2896C6431A6F}">
      <dgm:prSet/>
      <dgm:spPr/>
      <dgm:t>
        <a:bodyPr/>
        <a:lstStyle/>
        <a:p>
          <a:endParaRPr lang="en-US"/>
        </a:p>
      </dgm:t>
    </dgm:pt>
    <dgm:pt modelId="{414F7015-734A-4141-B839-1927234EE01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="1" dirty="0" err="1"/>
            <a:t>Pashaeva</a:t>
          </a:r>
          <a:r>
            <a:rPr lang="tr-TR" sz="1800" b="1" dirty="0"/>
            <a:t>, S. (2020). </a:t>
          </a:r>
          <a:r>
            <a:rPr lang="tr-TR" sz="1800" b="1" dirty="0">
              <a:solidFill>
                <a:srgbClr val="C00000"/>
              </a:solidFill>
            </a:rPr>
            <a:t>"Basic </a:t>
          </a:r>
          <a:r>
            <a:rPr lang="tr-TR" sz="1800" b="1" dirty="0" err="1">
              <a:solidFill>
                <a:srgbClr val="C00000"/>
              </a:solidFill>
            </a:rPr>
            <a:t>Principles</a:t>
          </a:r>
          <a:r>
            <a:rPr lang="tr-TR" sz="1800" b="1" dirty="0">
              <a:solidFill>
                <a:srgbClr val="C00000"/>
              </a:solidFill>
            </a:rPr>
            <a:t> of </a:t>
          </a:r>
          <a:r>
            <a:rPr lang="tr-TR" sz="1800" b="1" dirty="0" err="1">
              <a:solidFill>
                <a:srgbClr val="C00000"/>
              </a:solidFill>
            </a:rPr>
            <a:t>Culturel</a:t>
          </a:r>
          <a:r>
            <a:rPr lang="tr-TR" sz="1800" b="1" dirty="0">
              <a:solidFill>
                <a:srgbClr val="C00000"/>
              </a:solidFill>
            </a:rPr>
            <a:t> </a:t>
          </a:r>
          <a:r>
            <a:rPr lang="tr-TR" sz="1800" b="1" dirty="0" err="1">
              <a:solidFill>
                <a:srgbClr val="C00000"/>
              </a:solidFill>
            </a:rPr>
            <a:t>Interactions</a:t>
          </a:r>
          <a:r>
            <a:rPr lang="tr-TR" sz="1800" b="1" dirty="0">
              <a:solidFill>
                <a:srgbClr val="C00000"/>
              </a:solidFill>
            </a:rPr>
            <a:t>"</a:t>
          </a:r>
          <a:r>
            <a:rPr lang="tr-TR" sz="1800" b="1" dirty="0"/>
            <a:t>, </a:t>
          </a:r>
          <a:r>
            <a:rPr lang="en-US" sz="1800" b="1" dirty="0"/>
            <a:t>International Symposium on Social Sciences and Educational Sciences USVES 20-23 February 2020, Istanbul</a:t>
          </a:r>
          <a:r>
            <a:rPr lang="tr-TR" sz="1800" b="1" dirty="0"/>
            <a:t>-</a:t>
          </a:r>
          <a:r>
            <a:rPr lang="en-US" sz="1800" b="1" dirty="0"/>
            <a:t>Turkey</a:t>
          </a:r>
          <a:r>
            <a:rPr lang="tr-TR" sz="1800" b="1" dirty="0"/>
            <a:t>. (Yayımlanmış Bildiri)</a:t>
          </a:r>
          <a:endParaRPr lang="en-US" sz="1800" b="1" dirty="0"/>
        </a:p>
      </dgm:t>
    </dgm:pt>
    <dgm:pt modelId="{A0260949-9CC1-694F-919B-74F02065E618}" type="parTrans" cxnId="{7732C14E-E890-F64D-92ED-69F2EB4F57FC}">
      <dgm:prSet/>
      <dgm:spPr/>
      <dgm:t>
        <a:bodyPr/>
        <a:lstStyle/>
        <a:p>
          <a:endParaRPr lang="en-US"/>
        </a:p>
      </dgm:t>
    </dgm:pt>
    <dgm:pt modelId="{0B8BB49B-B4BE-E647-9BAB-021C704469D7}" type="sibTrans" cxnId="{7732C14E-E890-F64D-92ED-69F2EB4F57FC}">
      <dgm:prSet/>
      <dgm:spPr/>
      <dgm:t>
        <a:bodyPr/>
        <a:lstStyle/>
        <a:p>
          <a:endParaRPr lang="en-US"/>
        </a:p>
      </dgm:t>
    </dgm:pt>
    <dgm:pt modelId="{4BD8E2D4-0C65-8746-9509-6038C6EB55A3}" type="pres">
      <dgm:prSet presAssocID="{3022B520-5B7F-5F46-90C3-656CD2CE0E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tr-TR"/>
        </a:p>
      </dgm:t>
    </dgm:pt>
    <dgm:pt modelId="{092FAB9B-C4B8-0B49-B625-33E52A5B97E7}" type="pres">
      <dgm:prSet presAssocID="{3022B520-5B7F-5F46-90C3-656CD2CE0E82}" presName="Name1" presStyleCnt="0"/>
      <dgm:spPr/>
    </dgm:pt>
    <dgm:pt modelId="{2D82E873-D352-9E4B-AA6F-9D4739A0AAEA}" type="pres">
      <dgm:prSet presAssocID="{3022B520-5B7F-5F46-90C3-656CD2CE0E82}" presName="cycle" presStyleCnt="0"/>
      <dgm:spPr/>
    </dgm:pt>
    <dgm:pt modelId="{4CA77FA8-9383-B744-BD6B-6DEAFE46A218}" type="pres">
      <dgm:prSet presAssocID="{3022B520-5B7F-5F46-90C3-656CD2CE0E82}" presName="srcNode" presStyleLbl="node1" presStyleIdx="0" presStyleCnt="5"/>
      <dgm:spPr/>
    </dgm:pt>
    <dgm:pt modelId="{50B9F419-662E-4E49-B36B-972D9999E612}" type="pres">
      <dgm:prSet presAssocID="{3022B520-5B7F-5F46-90C3-656CD2CE0E82}" presName="conn" presStyleLbl="parChTrans1D2" presStyleIdx="0" presStyleCnt="1"/>
      <dgm:spPr/>
      <dgm:t>
        <a:bodyPr/>
        <a:lstStyle/>
        <a:p>
          <a:endParaRPr lang="tr-TR"/>
        </a:p>
      </dgm:t>
    </dgm:pt>
    <dgm:pt modelId="{929DBB6E-383E-5144-A1E4-85AC617C6C78}" type="pres">
      <dgm:prSet presAssocID="{3022B520-5B7F-5F46-90C3-656CD2CE0E82}" presName="extraNode" presStyleLbl="node1" presStyleIdx="0" presStyleCnt="5"/>
      <dgm:spPr/>
    </dgm:pt>
    <dgm:pt modelId="{0505D020-E487-1344-BD5F-E4568DA3B691}" type="pres">
      <dgm:prSet presAssocID="{3022B520-5B7F-5F46-90C3-656CD2CE0E82}" presName="dstNode" presStyleLbl="node1" presStyleIdx="0" presStyleCnt="5"/>
      <dgm:spPr/>
    </dgm:pt>
    <dgm:pt modelId="{C8DC9147-9166-044F-82B5-B4019C3FD1BC}" type="pres">
      <dgm:prSet presAssocID="{DEE9A293-3791-3B47-8C82-C4C8B3F6030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284AC21-ED92-6145-9C0B-E6159CC68885}" type="pres">
      <dgm:prSet presAssocID="{DEE9A293-3791-3B47-8C82-C4C8B3F60300}" presName="accent_1" presStyleCnt="0"/>
      <dgm:spPr/>
    </dgm:pt>
    <dgm:pt modelId="{A8C812F8-C447-8247-AF73-8BCECFAA7E92}" type="pres">
      <dgm:prSet presAssocID="{DEE9A293-3791-3B47-8C82-C4C8B3F60300}" presName="accentRepeatNode" presStyleLbl="solidFgAcc1" presStyleIdx="0" presStyleCnt="5"/>
      <dgm:spPr/>
    </dgm:pt>
    <dgm:pt modelId="{8BD92CB6-2495-7044-BB50-DCAB3C924A25}" type="pres">
      <dgm:prSet presAssocID="{51CD1F83-405C-A740-A7E5-CC2C85AA232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3C0428-9362-3343-9821-A31C5383947F}" type="pres">
      <dgm:prSet presAssocID="{51CD1F83-405C-A740-A7E5-CC2C85AA232A}" presName="accent_2" presStyleCnt="0"/>
      <dgm:spPr/>
    </dgm:pt>
    <dgm:pt modelId="{BA390DDE-3C47-A54D-A325-35883E60C515}" type="pres">
      <dgm:prSet presAssocID="{51CD1F83-405C-A740-A7E5-CC2C85AA232A}" presName="accentRepeatNode" presStyleLbl="solidFgAcc1" presStyleIdx="1" presStyleCnt="5"/>
      <dgm:spPr/>
    </dgm:pt>
    <dgm:pt modelId="{4C934D89-723F-8F4E-99A6-58C3D01137F7}" type="pres">
      <dgm:prSet presAssocID="{6100ABB8-EF43-1E47-A591-F00FBCD8EF5D}" presName="text_3" presStyleLbl="node1" presStyleIdx="2" presStyleCnt="5" custLinFactNeighborX="317" custLinFactNeighborY="87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B5255D-FA83-4A42-B3A4-602E71895339}" type="pres">
      <dgm:prSet presAssocID="{6100ABB8-EF43-1E47-A591-F00FBCD8EF5D}" presName="accent_3" presStyleCnt="0"/>
      <dgm:spPr/>
    </dgm:pt>
    <dgm:pt modelId="{8003DB06-E2B8-284F-A04A-BD1D801E7A65}" type="pres">
      <dgm:prSet presAssocID="{6100ABB8-EF43-1E47-A591-F00FBCD8EF5D}" presName="accentRepeatNode" presStyleLbl="solidFgAcc1" presStyleIdx="2" presStyleCnt="5"/>
      <dgm:spPr/>
    </dgm:pt>
    <dgm:pt modelId="{A1162B85-3051-1D40-955B-C87E18B63B6D}" type="pres">
      <dgm:prSet presAssocID="{7373C034-7639-C642-B918-A94FA41C778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FF38387-8E48-7341-B171-755699F2F2EE}" type="pres">
      <dgm:prSet presAssocID="{7373C034-7639-C642-B918-A94FA41C7787}" presName="accent_4" presStyleCnt="0"/>
      <dgm:spPr/>
    </dgm:pt>
    <dgm:pt modelId="{E9D9FCF8-4A73-2641-A9E3-2DFCD965137A}" type="pres">
      <dgm:prSet presAssocID="{7373C034-7639-C642-B918-A94FA41C7787}" presName="accentRepeatNode" presStyleLbl="solidFgAcc1" presStyleIdx="3" presStyleCnt="5"/>
      <dgm:spPr/>
    </dgm:pt>
    <dgm:pt modelId="{561E4FB1-7C63-984D-9D41-AB40B9CAA674}" type="pres">
      <dgm:prSet presAssocID="{414F7015-734A-4141-B839-1927234EE01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995F753-F3E7-224B-9A0D-B1C45963C985}" type="pres">
      <dgm:prSet presAssocID="{414F7015-734A-4141-B839-1927234EE01F}" presName="accent_5" presStyleCnt="0"/>
      <dgm:spPr/>
    </dgm:pt>
    <dgm:pt modelId="{CC695880-61E9-CF46-921F-567E3A4AA0F0}" type="pres">
      <dgm:prSet presAssocID="{414F7015-734A-4141-B839-1927234EE01F}" presName="accentRepeatNode" presStyleLbl="solidFgAcc1" presStyleIdx="4" presStyleCnt="5"/>
      <dgm:spPr/>
    </dgm:pt>
  </dgm:ptLst>
  <dgm:cxnLst>
    <dgm:cxn modelId="{C8A8169B-9363-6840-A615-60F2B885D9DA}" type="presOf" srcId="{6100ABB8-EF43-1E47-A591-F00FBCD8EF5D}" destId="{4C934D89-723F-8F4E-99A6-58C3D01137F7}" srcOrd="0" destOrd="0" presId="urn:microsoft.com/office/officeart/2008/layout/VerticalCurvedList"/>
    <dgm:cxn modelId="{223AAC53-00ED-2A44-838C-8E52BDC0FCF4}" type="presOf" srcId="{DEE9A293-3791-3B47-8C82-C4C8B3F60300}" destId="{C8DC9147-9166-044F-82B5-B4019C3FD1BC}" srcOrd="0" destOrd="0" presId="urn:microsoft.com/office/officeart/2008/layout/VerticalCurvedList"/>
    <dgm:cxn modelId="{488C5D4D-3619-5E44-AC65-434595946BA3}" srcId="{3022B520-5B7F-5F46-90C3-656CD2CE0E82}" destId="{6100ABB8-EF43-1E47-A591-F00FBCD8EF5D}" srcOrd="2" destOrd="0" parTransId="{BA68444D-C03C-4145-B50A-B111EDCCC66C}" sibTransId="{2C1CA1B9-02F5-AF43-8BEE-A21F0505AA3D}"/>
    <dgm:cxn modelId="{0F946A88-C361-AC46-B189-82ED790027EB}" srcId="{3022B520-5B7F-5F46-90C3-656CD2CE0E82}" destId="{DEE9A293-3791-3B47-8C82-C4C8B3F60300}" srcOrd="0" destOrd="0" parTransId="{84441967-0B3A-8449-BBD2-9D0778002201}" sibTransId="{2021E803-3C4A-5B43-A35E-1C72DF983265}"/>
    <dgm:cxn modelId="{02F7CA05-F9CB-1246-9B79-AA9925DBA3FD}" type="presOf" srcId="{3022B520-5B7F-5F46-90C3-656CD2CE0E82}" destId="{4BD8E2D4-0C65-8746-9509-6038C6EB55A3}" srcOrd="0" destOrd="0" presId="urn:microsoft.com/office/officeart/2008/layout/VerticalCurvedList"/>
    <dgm:cxn modelId="{7732C14E-E890-F64D-92ED-69F2EB4F57FC}" srcId="{3022B520-5B7F-5F46-90C3-656CD2CE0E82}" destId="{414F7015-734A-4141-B839-1927234EE01F}" srcOrd="4" destOrd="0" parTransId="{A0260949-9CC1-694F-919B-74F02065E618}" sibTransId="{0B8BB49B-B4BE-E647-9BAB-021C704469D7}"/>
    <dgm:cxn modelId="{66DFAC21-1044-B344-A13C-2896C6431A6F}" srcId="{3022B520-5B7F-5F46-90C3-656CD2CE0E82}" destId="{7373C034-7639-C642-B918-A94FA41C7787}" srcOrd="3" destOrd="0" parTransId="{69A8421A-50FF-FF47-A6FB-11622FC96179}" sibTransId="{084798C6-1F1E-3746-A4D2-815A4CE0773B}"/>
    <dgm:cxn modelId="{CB4C6803-2413-4348-8E92-099DDAEFAE02}" type="presOf" srcId="{2021E803-3C4A-5B43-A35E-1C72DF983265}" destId="{50B9F419-662E-4E49-B36B-972D9999E612}" srcOrd="0" destOrd="0" presId="urn:microsoft.com/office/officeart/2008/layout/VerticalCurvedList"/>
    <dgm:cxn modelId="{E1B0BA4D-D070-1E40-8CE9-54BE0B1587ED}" type="presOf" srcId="{7373C034-7639-C642-B918-A94FA41C7787}" destId="{A1162B85-3051-1D40-955B-C87E18B63B6D}" srcOrd="0" destOrd="0" presId="urn:microsoft.com/office/officeart/2008/layout/VerticalCurvedList"/>
    <dgm:cxn modelId="{7C02503D-BB31-7243-957C-CAF043090664}" srcId="{3022B520-5B7F-5F46-90C3-656CD2CE0E82}" destId="{51CD1F83-405C-A740-A7E5-CC2C85AA232A}" srcOrd="1" destOrd="0" parTransId="{6C910151-ABB6-CA4E-8436-39D371D23B65}" sibTransId="{88D4D04C-410A-EB4E-B283-C7BADE429A65}"/>
    <dgm:cxn modelId="{46605177-5B20-884C-A36F-28A8D57B3EBC}" type="presOf" srcId="{414F7015-734A-4141-B839-1927234EE01F}" destId="{561E4FB1-7C63-984D-9D41-AB40B9CAA674}" srcOrd="0" destOrd="0" presId="urn:microsoft.com/office/officeart/2008/layout/VerticalCurvedList"/>
    <dgm:cxn modelId="{53355D76-04FE-644F-A122-74196F34E899}" type="presOf" srcId="{51CD1F83-405C-A740-A7E5-CC2C85AA232A}" destId="{8BD92CB6-2495-7044-BB50-DCAB3C924A25}" srcOrd="0" destOrd="0" presId="urn:microsoft.com/office/officeart/2008/layout/VerticalCurvedList"/>
    <dgm:cxn modelId="{4A7550A8-4427-2944-9B92-31AC51C46F26}" type="presParOf" srcId="{4BD8E2D4-0C65-8746-9509-6038C6EB55A3}" destId="{092FAB9B-C4B8-0B49-B625-33E52A5B97E7}" srcOrd="0" destOrd="0" presId="urn:microsoft.com/office/officeart/2008/layout/VerticalCurvedList"/>
    <dgm:cxn modelId="{53303D32-AC9E-8C48-89D5-DFC68EC7C10B}" type="presParOf" srcId="{092FAB9B-C4B8-0B49-B625-33E52A5B97E7}" destId="{2D82E873-D352-9E4B-AA6F-9D4739A0AAEA}" srcOrd="0" destOrd="0" presId="urn:microsoft.com/office/officeart/2008/layout/VerticalCurvedList"/>
    <dgm:cxn modelId="{888A5806-848C-D24F-9D4D-4ABA77ED38CB}" type="presParOf" srcId="{2D82E873-D352-9E4B-AA6F-9D4739A0AAEA}" destId="{4CA77FA8-9383-B744-BD6B-6DEAFE46A218}" srcOrd="0" destOrd="0" presId="urn:microsoft.com/office/officeart/2008/layout/VerticalCurvedList"/>
    <dgm:cxn modelId="{39F203F5-024A-BF4E-B60B-22BA868FFA9B}" type="presParOf" srcId="{2D82E873-D352-9E4B-AA6F-9D4739A0AAEA}" destId="{50B9F419-662E-4E49-B36B-972D9999E612}" srcOrd="1" destOrd="0" presId="urn:microsoft.com/office/officeart/2008/layout/VerticalCurvedList"/>
    <dgm:cxn modelId="{8F95A346-6BEC-174F-A039-A4BBFFD19257}" type="presParOf" srcId="{2D82E873-D352-9E4B-AA6F-9D4739A0AAEA}" destId="{929DBB6E-383E-5144-A1E4-85AC617C6C78}" srcOrd="2" destOrd="0" presId="urn:microsoft.com/office/officeart/2008/layout/VerticalCurvedList"/>
    <dgm:cxn modelId="{8E7800F2-781D-F74F-89BA-8FE632FD383E}" type="presParOf" srcId="{2D82E873-D352-9E4B-AA6F-9D4739A0AAEA}" destId="{0505D020-E487-1344-BD5F-E4568DA3B691}" srcOrd="3" destOrd="0" presId="urn:microsoft.com/office/officeart/2008/layout/VerticalCurvedList"/>
    <dgm:cxn modelId="{2425F080-85F2-8249-AF48-26B5878042DB}" type="presParOf" srcId="{092FAB9B-C4B8-0B49-B625-33E52A5B97E7}" destId="{C8DC9147-9166-044F-82B5-B4019C3FD1BC}" srcOrd="1" destOrd="0" presId="urn:microsoft.com/office/officeart/2008/layout/VerticalCurvedList"/>
    <dgm:cxn modelId="{71C35086-1D73-214B-8480-899821995958}" type="presParOf" srcId="{092FAB9B-C4B8-0B49-B625-33E52A5B97E7}" destId="{5284AC21-ED92-6145-9C0B-E6159CC68885}" srcOrd="2" destOrd="0" presId="urn:microsoft.com/office/officeart/2008/layout/VerticalCurvedList"/>
    <dgm:cxn modelId="{B7C89660-978E-DA46-AD7E-391062B908E5}" type="presParOf" srcId="{5284AC21-ED92-6145-9C0B-E6159CC68885}" destId="{A8C812F8-C447-8247-AF73-8BCECFAA7E92}" srcOrd="0" destOrd="0" presId="urn:microsoft.com/office/officeart/2008/layout/VerticalCurvedList"/>
    <dgm:cxn modelId="{4AF2E0CF-A856-A84C-8333-910A0AED8FE5}" type="presParOf" srcId="{092FAB9B-C4B8-0B49-B625-33E52A5B97E7}" destId="{8BD92CB6-2495-7044-BB50-DCAB3C924A25}" srcOrd="3" destOrd="0" presId="urn:microsoft.com/office/officeart/2008/layout/VerticalCurvedList"/>
    <dgm:cxn modelId="{0F2ACA76-1CDB-694F-B904-36C7D4B1CD2A}" type="presParOf" srcId="{092FAB9B-C4B8-0B49-B625-33E52A5B97E7}" destId="{843C0428-9362-3343-9821-A31C5383947F}" srcOrd="4" destOrd="0" presId="urn:microsoft.com/office/officeart/2008/layout/VerticalCurvedList"/>
    <dgm:cxn modelId="{DA46644B-79C7-3B4D-80B0-64472C75EDF5}" type="presParOf" srcId="{843C0428-9362-3343-9821-A31C5383947F}" destId="{BA390DDE-3C47-A54D-A325-35883E60C515}" srcOrd="0" destOrd="0" presId="urn:microsoft.com/office/officeart/2008/layout/VerticalCurvedList"/>
    <dgm:cxn modelId="{A14B967D-88D4-EE4A-9566-46C89C278EF9}" type="presParOf" srcId="{092FAB9B-C4B8-0B49-B625-33E52A5B97E7}" destId="{4C934D89-723F-8F4E-99A6-58C3D01137F7}" srcOrd="5" destOrd="0" presId="urn:microsoft.com/office/officeart/2008/layout/VerticalCurvedList"/>
    <dgm:cxn modelId="{553E0D50-2B3D-BE4A-90F3-97709B02C204}" type="presParOf" srcId="{092FAB9B-C4B8-0B49-B625-33E52A5B97E7}" destId="{D1B5255D-FA83-4A42-B3A4-602E71895339}" srcOrd="6" destOrd="0" presId="urn:microsoft.com/office/officeart/2008/layout/VerticalCurvedList"/>
    <dgm:cxn modelId="{1D7AF375-3AFF-8F44-A2ED-83D48F6D63F6}" type="presParOf" srcId="{D1B5255D-FA83-4A42-B3A4-602E71895339}" destId="{8003DB06-E2B8-284F-A04A-BD1D801E7A65}" srcOrd="0" destOrd="0" presId="urn:microsoft.com/office/officeart/2008/layout/VerticalCurvedList"/>
    <dgm:cxn modelId="{676AFE95-BAC5-B34F-9F76-D23DBFBB0839}" type="presParOf" srcId="{092FAB9B-C4B8-0B49-B625-33E52A5B97E7}" destId="{A1162B85-3051-1D40-955B-C87E18B63B6D}" srcOrd="7" destOrd="0" presId="urn:microsoft.com/office/officeart/2008/layout/VerticalCurvedList"/>
    <dgm:cxn modelId="{2BD5E7B3-D5B8-9B42-9CFE-209E884F13EE}" type="presParOf" srcId="{092FAB9B-C4B8-0B49-B625-33E52A5B97E7}" destId="{1FF38387-8E48-7341-B171-755699F2F2EE}" srcOrd="8" destOrd="0" presId="urn:microsoft.com/office/officeart/2008/layout/VerticalCurvedList"/>
    <dgm:cxn modelId="{1F96543B-8702-B548-8C36-8E6A7D50FEB3}" type="presParOf" srcId="{1FF38387-8E48-7341-B171-755699F2F2EE}" destId="{E9D9FCF8-4A73-2641-A9E3-2DFCD965137A}" srcOrd="0" destOrd="0" presId="urn:microsoft.com/office/officeart/2008/layout/VerticalCurvedList"/>
    <dgm:cxn modelId="{ABFD4D78-160C-7945-AF71-9194FC9016D5}" type="presParOf" srcId="{092FAB9B-C4B8-0B49-B625-33E52A5B97E7}" destId="{561E4FB1-7C63-984D-9D41-AB40B9CAA674}" srcOrd="9" destOrd="0" presId="urn:microsoft.com/office/officeart/2008/layout/VerticalCurvedList"/>
    <dgm:cxn modelId="{36C11A68-69FB-C344-AC32-A83E23CDC273}" type="presParOf" srcId="{092FAB9B-C4B8-0B49-B625-33E52A5B97E7}" destId="{8995F753-F3E7-224B-9A0D-B1C45963C985}" srcOrd="10" destOrd="0" presId="urn:microsoft.com/office/officeart/2008/layout/VerticalCurvedList"/>
    <dgm:cxn modelId="{8884C317-B231-6240-943F-CDF61AE77366}" type="presParOf" srcId="{8995F753-F3E7-224B-9A0D-B1C45963C985}" destId="{CC695880-61E9-CF46-921F-567E3A4AA0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24E6B-57F6-DC4A-8030-380399341503}">
      <dsp:nvSpPr>
        <dsp:cNvPr id="0" name=""/>
        <dsp:cNvSpPr/>
      </dsp:nvSpPr>
      <dsp:spPr>
        <a:xfrm>
          <a:off x="3364213" y="1980"/>
          <a:ext cx="3784740" cy="1153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Dr. Yasemin ÖZCAN GÖNÜLAL</a:t>
          </a:r>
        </a:p>
      </dsp:txBody>
      <dsp:txXfrm>
        <a:off x="3420500" y="58267"/>
        <a:ext cx="3672166" cy="1040462"/>
      </dsp:txXfrm>
    </dsp:sp>
    <dsp:sp modelId="{E369AD31-518B-6A4E-B2BE-56200C8D8D07}">
      <dsp:nvSpPr>
        <dsp:cNvPr id="0" name=""/>
        <dsp:cNvSpPr/>
      </dsp:nvSpPr>
      <dsp:spPr>
        <a:xfrm>
          <a:off x="3364213" y="1212668"/>
          <a:ext cx="3784740" cy="1153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Dr. Ozan UŞTUK</a:t>
          </a:r>
        </a:p>
      </dsp:txBody>
      <dsp:txXfrm>
        <a:off x="3420500" y="1268955"/>
        <a:ext cx="3672166" cy="1040462"/>
      </dsp:txXfrm>
    </dsp:sp>
    <dsp:sp modelId="{6524BD47-0F7C-DE49-A60A-6B440414D73E}">
      <dsp:nvSpPr>
        <dsp:cNvPr id="0" name=""/>
        <dsp:cNvSpPr/>
      </dsp:nvSpPr>
      <dsp:spPr>
        <a:xfrm>
          <a:off x="3364213" y="2423356"/>
          <a:ext cx="3784740" cy="1153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Dr. </a:t>
          </a:r>
          <a:r>
            <a:rPr lang="en-US" sz="2400" b="1" kern="1200" dirty="0" err="1">
              <a:solidFill>
                <a:srgbClr val="A40304"/>
              </a:solidFill>
            </a:rPr>
            <a:t>Doğan</a:t>
          </a:r>
          <a:r>
            <a:rPr lang="en-US" sz="2400" b="1" kern="1200" dirty="0">
              <a:solidFill>
                <a:srgbClr val="A40304"/>
              </a:solidFill>
            </a:rPr>
            <a:t> EVECEN</a:t>
          </a:r>
        </a:p>
      </dsp:txBody>
      <dsp:txXfrm>
        <a:off x="3420500" y="2479643"/>
        <a:ext cx="3672166" cy="1040462"/>
      </dsp:txXfrm>
    </dsp:sp>
    <dsp:sp modelId="{3712FE0C-4E9F-5A4D-B574-D1E8BAF525C6}">
      <dsp:nvSpPr>
        <dsp:cNvPr id="0" name=""/>
        <dsp:cNvSpPr/>
      </dsp:nvSpPr>
      <dsp:spPr>
        <a:xfrm>
          <a:off x="3364213" y="3634043"/>
          <a:ext cx="3784740" cy="1153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A40304"/>
              </a:solidFill>
            </a:rPr>
            <a:t>Nuriye</a:t>
          </a:r>
          <a:r>
            <a:rPr lang="en-US" sz="2400" b="1" kern="1200" dirty="0">
              <a:solidFill>
                <a:srgbClr val="A40304"/>
              </a:solidFill>
            </a:rPr>
            <a:t> </a:t>
          </a:r>
          <a:r>
            <a:rPr lang="en-US" sz="2400" b="1" kern="1200" dirty="0" err="1">
              <a:solidFill>
                <a:srgbClr val="A40304"/>
              </a:solidFill>
            </a:rPr>
            <a:t>Ağar</a:t>
          </a:r>
          <a:r>
            <a:rPr lang="en-US" sz="2400" b="1" kern="1200" dirty="0">
              <a:solidFill>
                <a:srgbClr val="A40304"/>
              </a:solidFill>
            </a:rPr>
            <a:t> Demir</a:t>
          </a:r>
        </a:p>
      </dsp:txBody>
      <dsp:txXfrm>
        <a:off x="3420500" y="3690330"/>
        <a:ext cx="3672166" cy="1040462"/>
      </dsp:txXfrm>
    </dsp:sp>
    <dsp:sp modelId="{A71294FD-E75D-FE49-AC52-F48AF7A2C36D}">
      <dsp:nvSpPr>
        <dsp:cNvPr id="0" name=""/>
        <dsp:cNvSpPr/>
      </dsp:nvSpPr>
      <dsp:spPr>
        <a:xfrm>
          <a:off x="3364213" y="4844731"/>
          <a:ext cx="3784740" cy="1153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Ebru Aslan </a:t>
          </a:r>
          <a:r>
            <a:rPr lang="en-US" sz="2400" b="1" kern="1200" dirty="0" err="1">
              <a:solidFill>
                <a:srgbClr val="A40304"/>
              </a:solidFill>
            </a:rPr>
            <a:t>Çallıoğlu</a:t>
          </a:r>
          <a:endParaRPr lang="en-US" sz="2400" b="1" kern="1200" dirty="0">
            <a:solidFill>
              <a:srgbClr val="A40304"/>
            </a:solidFill>
          </a:endParaRPr>
        </a:p>
      </dsp:txBody>
      <dsp:txXfrm>
        <a:off x="3420500" y="4901018"/>
        <a:ext cx="3672166" cy="1040462"/>
      </dsp:txXfrm>
    </dsp:sp>
    <dsp:sp modelId="{85B4FFDE-9779-8241-A4FD-A24600CC5CD6}">
      <dsp:nvSpPr>
        <dsp:cNvPr id="0" name=""/>
        <dsp:cNvSpPr/>
      </dsp:nvSpPr>
      <dsp:spPr>
        <a:xfrm>
          <a:off x="3364213" y="6055419"/>
          <a:ext cx="3784740" cy="115303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Hakim </a:t>
          </a:r>
          <a:r>
            <a:rPr lang="en-US" sz="2400" b="1" kern="1200" dirty="0" err="1">
              <a:solidFill>
                <a:srgbClr val="A40304"/>
              </a:solidFill>
            </a:rPr>
            <a:t>Özgür</a:t>
          </a:r>
          <a:endParaRPr lang="en-US" sz="2400" b="1" kern="1200" dirty="0">
            <a:solidFill>
              <a:srgbClr val="A40304"/>
            </a:solidFill>
          </a:endParaRPr>
        </a:p>
      </dsp:txBody>
      <dsp:txXfrm>
        <a:off x="3420500" y="6111706"/>
        <a:ext cx="3672166" cy="1040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9F419-662E-4E49-B36B-972D9999E612}">
      <dsp:nvSpPr>
        <dsp:cNvPr id="0" name=""/>
        <dsp:cNvSpPr/>
      </dsp:nvSpPr>
      <dsp:spPr>
        <a:xfrm>
          <a:off x="-9098538" y="-1389166"/>
          <a:ext cx="10823484" cy="10823484"/>
        </a:xfrm>
        <a:prstGeom prst="blockArc">
          <a:avLst>
            <a:gd name="adj1" fmla="val 18900000"/>
            <a:gd name="adj2" fmla="val 2700000"/>
            <a:gd name="adj3" fmla="val 200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DC9147-9166-044F-82B5-B4019C3FD1BC}">
      <dsp:nvSpPr>
        <dsp:cNvPr id="0" name=""/>
        <dsp:cNvSpPr/>
      </dsp:nvSpPr>
      <dsp:spPr>
        <a:xfrm>
          <a:off x="752420" y="502661"/>
          <a:ext cx="11968618" cy="10059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4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>
              <a:effectLst/>
              <a:ea typeface="Times New Roman" panose="02020603050405020304" pitchFamily="18" charset="0"/>
            </a:rPr>
            <a:t>Gönülal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, Y. Ö. </a:t>
          </a:r>
          <a:r>
            <a:rPr lang="tr-TR" sz="1800" b="1" kern="1200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“Popüler Bir Tartışma Alanı Olarak Türk Dil Reformu”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, 31. </a:t>
          </a:r>
          <a:r>
            <a:rPr lang="tr-TR" sz="1800" b="1" kern="1200" dirty="0" err="1">
              <a:effectLst/>
              <a:ea typeface="Times New Roman" panose="02020603050405020304" pitchFamily="18" charset="0"/>
            </a:rPr>
            <a:t>Türkbilim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 </a:t>
          </a:r>
          <a:r>
            <a:rPr lang="tr-TR" sz="1800" b="1" kern="1200" dirty="0" err="1">
              <a:effectLst/>
              <a:ea typeface="Times New Roman" panose="02020603050405020304" pitchFamily="18" charset="0"/>
            </a:rPr>
            <a:t>Sanaltayı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 (Türkoloji Semineri), 24 Ekim 2020, çevrim içi platform: </a:t>
          </a:r>
          <a:r>
            <a:rPr lang="tr-TR" sz="1800" b="1" kern="1200" dirty="0" err="1">
              <a:effectLst/>
              <a:ea typeface="Times New Roman" panose="02020603050405020304" pitchFamily="18" charset="0"/>
            </a:rPr>
            <a:t>zoom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/</a:t>
          </a:r>
          <a:r>
            <a:rPr lang="tr-TR" sz="1800" b="1" kern="1200" dirty="0" err="1">
              <a:effectLst/>
              <a:ea typeface="Times New Roman" panose="02020603050405020304" pitchFamily="18" charset="0"/>
            </a:rPr>
            <a:t>youTube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: </a:t>
          </a:r>
          <a:r>
            <a:rPr lang="tr-TR" sz="1800" b="1" u="sng" kern="1200" dirty="0">
              <a:effectLst/>
              <a:ea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https://www.youtube.com/watch?v=-MRBZJ__t3E&amp;t=21</a:t>
          </a:r>
          <a:r>
            <a:rPr lang="tr-TR" sz="1800" b="1" u="sng" kern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tr-TR" sz="1800" b="1" kern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Kitap Bölümü olarak 2021’de yayımlanacak)</a:t>
          </a:r>
          <a:endParaRPr lang="en-US" sz="1800" b="1" kern="1200" dirty="0"/>
        </a:p>
      </dsp:txBody>
      <dsp:txXfrm>
        <a:off x="752420" y="502661"/>
        <a:ext cx="11968618" cy="1005965"/>
      </dsp:txXfrm>
    </dsp:sp>
    <dsp:sp modelId="{A8C812F8-C447-8247-AF73-8BCECFAA7E92}">
      <dsp:nvSpPr>
        <dsp:cNvPr id="0" name=""/>
        <dsp:cNvSpPr/>
      </dsp:nvSpPr>
      <dsp:spPr>
        <a:xfrm>
          <a:off x="123692" y="376915"/>
          <a:ext cx="1257457" cy="12574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92CB6-2495-7044-BB50-DCAB3C924A25}">
      <dsp:nvSpPr>
        <dsp:cNvPr id="0" name=""/>
        <dsp:cNvSpPr/>
      </dsp:nvSpPr>
      <dsp:spPr>
        <a:xfrm>
          <a:off x="1473266" y="2011127"/>
          <a:ext cx="11247772" cy="10059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4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>
              <a:effectLst/>
              <a:ea typeface="Times New Roman" panose="02020603050405020304" pitchFamily="18" charset="0"/>
            </a:rPr>
            <a:t>Gönülal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, Y. Ö. </a:t>
          </a:r>
          <a:r>
            <a:rPr lang="tr-TR" sz="1800" b="1" kern="1200" dirty="0">
              <a:effectLst/>
            </a:rPr>
            <a:t>Panel: Evrimde Güncel Gelişmeler ve İlgili Tıp Uygulamaları </a:t>
          </a:r>
          <a:r>
            <a:rPr lang="tr-TR" sz="1800" b="1" kern="1200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“Dilin Evrimi”</a:t>
          </a:r>
          <a:r>
            <a:rPr lang="tr-TR" sz="1800" b="1" kern="1200" dirty="0">
              <a:effectLst/>
              <a:ea typeface="Times New Roman" panose="02020603050405020304" pitchFamily="18" charset="0"/>
            </a:rPr>
            <a:t>, Ege Bilimsel Araştırma Topluluğu (EBAT), Evrimsel Tıp Sempozyumu, Yer: Ege Üniversitesi Tıp Fakültesi, 19 Ocak 2020.  (Sözlü Sunum-yayımlanmamış)</a:t>
          </a:r>
          <a:endParaRPr lang="en-US" sz="1800" b="1" kern="1200" dirty="0"/>
        </a:p>
      </dsp:txBody>
      <dsp:txXfrm>
        <a:off x="1473266" y="2011127"/>
        <a:ext cx="11247772" cy="1005965"/>
      </dsp:txXfrm>
    </dsp:sp>
    <dsp:sp modelId="{BA390DDE-3C47-A54D-A325-35883E60C515}">
      <dsp:nvSpPr>
        <dsp:cNvPr id="0" name=""/>
        <dsp:cNvSpPr/>
      </dsp:nvSpPr>
      <dsp:spPr>
        <a:xfrm>
          <a:off x="844537" y="1885381"/>
          <a:ext cx="1257457" cy="12574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34D89-723F-8F4E-99A6-58C3D01137F7}">
      <dsp:nvSpPr>
        <dsp:cNvPr id="0" name=""/>
        <dsp:cNvSpPr/>
      </dsp:nvSpPr>
      <dsp:spPr>
        <a:xfrm>
          <a:off x="1729462" y="3528395"/>
          <a:ext cx="11026531" cy="10059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4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>
              <a:effectLst/>
            </a:rPr>
            <a:t>Uştuk</a:t>
          </a:r>
          <a:r>
            <a:rPr lang="tr-TR" sz="1800" b="1" kern="1200" dirty="0">
              <a:effectLst/>
            </a:rPr>
            <a:t>, O. </a:t>
          </a:r>
          <a:r>
            <a:rPr lang="tr-TR" sz="1800" b="1" kern="1200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</a:t>
          </a:r>
          <a:r>
            <a:rPr lang="tr-TR" sz="1800" b="1" kern="1200" dirty="0">
              <a:solidFill>
                <a:srgbClr val="C00000"/>
              </a:solidFill>
              <a:effectLst/>
            </a:rPr>
            <a:t>Uygulamalı Araştırmalarda Kuram ile Pratiğin Ara Kesitinde Düşünmek</a:t>
          </a:r>
          <a:r>
            <a:rPr lang="tr-TR" sz="1800" b="1" kern="1200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”</a:t>
          </a:r>
          <a:r>
            <a:rPr lang="tr-TR" sz="1800" b="1" kern="1200" dirty="0">
              <a:solidFill>
                <a:schemeClr val="tx1"/>
              </a:solidFill>
              <a:effectLst/>
            </a:rPr>
            <a:t>,</a:t>
          </a:r>
          <a:r>
            <a:rPr lang="tr-TR" sz="1800" b="1" kern="1200" dirty="0">
              <a:solidFill>
                <a:srgbClr val="C00000"/>
              </a:solidFill>
              <a:effectLst/>
            </a:rPr>
            <a:t> </a:t>
          </a:r>
          <a:r>
            <a:rPr lang="tr-TR" sz="1800" b="1" kern="1200" dirty="0">
              <a:effectLst/>
            </a:rPr>
            <a:t>IV. İlişkisel Sosyal Bilimler Kongresi, 2020. Hacettepe Üniversitesi, 4-6 Kasım 2020. (Özet Bildiri olarak yayımlanmış)</a:t>
          </a:r>
          <a:endParaRPr lang="en-US" sz="1800" b="1" kern="1200" dirty="0"/>
        </a:p>
      </dsp:txBody>
      <dsp:txXfrm>
        <a:off x="1729462" y="3528395"/>
        <a:ext cx="11026531" cy="1005965"/>
      </dsp:txXfrm>
    </dsp:sp>
    <dsp:sp modelId="{8003DB06-E2B8-284F-A04A-BD1D801E7A65}">
      <dsp:nvSpPr>
        <dsp:cNvPr id="0" name=""/>
        <dsp:cNvSpPr/>
      </dsp:nvSpPr>
      <dsp:spPr>
        <a:xfrm>
          <a:off x="1065779" y="3393847"/>
          <a:ext cx="1257457" cy="12574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62B85-3051-1D40-955B-C87E18B63B6D}">
      <dsp:nvSpPr>
        <dsp:cNvPr id="0" name=""/>
        <dsp:cNvSpPr/>
      </dsp:nvSpPr>
      <dsp:spPr>
        <a:xfrm>
          <a:off x="1473266" y="5028059"/>
          <a:ext cx="11247772" cy="10059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4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r-TR" sz="1800" b="1" kern="1200" dirty="0" err="1">
              <a:effectLst/>
            </a:rPr>
            <a:t>Uştuk</a:t>
          </a:r>
          <a:r>
            <a:rPr lang="tr-TR" sz="1800" b="1" kern="1200" dirty="0">
              <a:effectLst/>
            </a:rPr>
            <a:t>, O. </a:t>
          </a:r>
          <a:r>
            <a:rPr lang="tr-TR" sz="1800" b="1" kern="1200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“</a:t>
          </a:r>
          <a:r>
            <a:rPr lang="tr-TR" sz="1800" b="1" kern="1200" dirty="0">
              <a:solidFill>
                <a:srgbClr val="C00000"/>
              </a:solidFill>
              <a:effectLst/>
            </a:rPr>
            <a:t>Roma </a:t>
          </a:r>
          <a:r>
            <a:rPr lang="tr-TR" sz="1800" b="1" kern="1200" dirty="0" err="1">
              <a:solidFill>
                <a:srgbClr val="C00000"/>
              </a:solidFill>
              <a:effectLst/>
            </a:rPr>
            <a:t>Neighborhoods</a:t>
          </a:r>
          <a:r>
            <a:rPr lang="tr-TR" sz="1800" b="1" kern="1200" dirty="0">
              <a:solidFill>
                <a:srgbClr val="C00000"/>
              </a:solidFill>
              <a:effectLst/>
            </a:rPr>
            <a:t> as </a:t>
          </a:r>
          <a:r>
            <a:rPr lang="tr-TR" sz="1800" b="1" kern="1200" dirty="0" err="1">
              <a:solidFill>
                <a:srgbClr val="C00000"/>
              </a:solidFill>
              <a:effectLst/>
            </a:rPr>
            <a:t>Penalized</a:t>
          </a:r>
          <a:r>
            <a:rPr lang="tr-TR" sz="1800" b="1" kern="1200" dirty="0">
              <a:solidFill>
                <a:srgbClr val="C00000"/>
              </a:solidFill>
              <a:effectLst/>
            </a:rPr>
            <a:t> </a:t>
          </a:r>
          <a:r>
            <a:rPr lang="tr-TR" sz="1800" b="1" kern="1200" dirty="0" err="1">
              <a:solidFill>
                <a:srgbClr val="C00000"/>
              </a:solidFill>
              <a:effectLst/>
            </a:rPr>
            <a:t>Spaces</a:t>
          </a:r>
          <a:r>
            <a:rPr lang="tr-TR" sz="1800" b="1" kern="1200" dirty="0">
              <a:solidFill>
                <a:srgbClr val="C00000"/>
              </a:solidFill>
              <a:effectLst/>
              <a:ea typeface="Times New Roman" panose="02020603050405020304" pitchFamily="18" charset="0"/>
            </a:rPr>
            <a:t>”</a:t>
          </a:r>
          <a:r>
            <a:rPr lang="tr-TR" sz="1800" b="1" kern="1200" dirty="0">
              <a:effectLst/>
            </a:rPr>
            <a:t>, </a:t>
          </a:r>
          <a:r>
            <a:rPr lang="tr-TR" sz="1800" b="1" i="1" u="none" kern="1200" dirty="0" err="1">
              <a:effectLst/>
            </a:rPr>
            <a:t>Webinar</a:t>
          </a:r>
          <a:r>
            <a:rPr lang="tr-TR" sz="1800" b="1" i="1" u="none" kern="1200" dirty="0">
              <a:effectLst/>
            </a:rPr>
            <a:t>: </a:t>
          </a:r>
          <a:r>
            <a:rPr lang="tr-TR" sz="1800" b="1" kern="1200" dirty="0" err="1">
              <a:effectLst/>
            </a:rPr>
            <a:t>Structural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Inequalities</a:t>
          </a:r>
          <a:r>
            <a:rPr lang="tr-TR" sz="1800" b="1" kern="1200" dirty="0">
              <a:effectLst/>
            </a:rPr>
            <a:t> as Risk </a:t>
          </a:r>
          <a:r>
            <a:rPr lang="tr-TR" sz="1800" b="1" kern="1200" dirty="0" err="1">
              <a:effectLst/>
            </a:rPr>
            <a:t>Factors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During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the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Pandemic</a:t>
          </a:r>
          <a:r>
            <a:rPr lang="tr-TR" sz="1800" b="1" kern="1200" dirty="0">
              <a:effectLst/>
            </a:rPr>
            <a:t>, </a:t>
          </a:r>
          <a:r>
            <a:rPr lang="tr-TR" sz="1800" b="1" kern="1200" dirty="0" err="1">
              <a:effectLst/>
            </a:rPr>
            <a:t>organized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by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the</a:t>
          </a:r>
          <a:r>
            <a:rPr lang="tr-TR" sz="1800" b="1" kern="1200" dirty="0">
              <a:effectLst/>
            </a:rPr>
            <a:t> FXB Center </a:t>
          </a:r>
          <a:r>
            <a:rPr lang="tr-TR" sz="1800" b="1" kern="1200" dirty="0" err="1">
              <a:effectLst/>
            </a:rPr>
            <a:t>for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Health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and</a:t>
          </a:r>
          <a:r>
            <a:rPr lang="tr-TR" sz="1800" b="1" kern="1200" dirty="0">
              <a:effectLst/>
            </a:rPr>
            <a:t> Human </a:t>
          </a:r>
          <a:r>
            <a:rPr lang="tr-TR" sz="1800" b="1" kern="1200" dirty="0" err="1">
              <a:effectLst/>
            </a:rPr>
            <a:t>Rights</a:t>
          </a:r>
          <a:r>
            <a:rPr lang="tr-TR" sz="1800" b="1" kern="1200" dirty="0">
              <a:effectLst/>
            </a:rPr>
            <a:t> at </a:t>
          </a:r>
          <a:r>
            <a:rPr lang="tr-TR" sz="1800" b="1" kern="1200" dirty="0">
              <a:solidFill>
                <a:srgbClr val="C00000"/>
              </a:solidFill>
              <a:effectLst/>
            </a:rPr>
            <a:t>Harvard </a:t>
          </a:r>
          <a:r>
            <a:rPr lang="tr-TR" sz="1800" b="1" kern="1200" dirty="0" err="1">
              <a:solidFill>
                <a:srgbClr val="C00000"/>
              </a:solidFill>
              <a:effectLst/>
            </a:rPr>
            <a:t>University</a:t>
          </a:r>
          <a:r>
            <a:rPr lang="tr-TR" sz="1800" b="1" kern="1200" dirty="0">
              <a:effectLst/>
            </a:rPr>
            <a:t>, </a:t>
          </a:r>
          <a:r>
            <a:rPr lang="tr-TR" sz="1800" b="1" kern="1200" dirty="0" err="1">
              <a:effectLst/>
            </a:rPr>
            <a:t>the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Romani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Studies</a:t>
          </a:r>
          <a:r>
            <a:rPr lang="tr-TR" sz="1800" b="1" kern="1200" dirty="0">
              <a:effectLst/>
            </a:rPr>
            <a:t> Program of </a:t>
          </a:r>
          <a:r>
            <a:rPr lang="tr-TR" sz="1800" b="1" kern="1200" dirty="0" err="1">
              <a:effectLst/>
            </a:rPr>
            <a:t>the</a:t>
          </a:r>
          <a:r>
            <a:rPr lang="tr-TR" sz="1800" b="1" kern="1200" dirty="0">
              <a:effectLst/>
            </a:rPr>
            <a:t> Central </a:t>
          </a:r>
          <a:r>
            <a:rPr lang="tr-TR" sz="1800" b="1" kern="1200" dirty="0" err="1">
              <a:effectLst/>
            </a:rPr>
            <a:t>European</a:t>
          </a:r>
          <a:r>
            <a:rPr lang="tr-TR" sz="1800" b="1" kern="1200" dirty="0">
              <a:effectLst/>
            </a:rPr>
            <a:t> </a:t>
          </a:r>
          <a:r>
            <a:rPr lang="tr-TR" sz="1800" b="1" kern="1200" dirty="0" err="1">
              <a:effectLst/>
            </a:rPr>
            <a:t>University</a:t>
          </a:r>
          <a:r>
            <a:rPr lang="tr-TR" sz="1800" b="1" kern="1200" dirty="0">
              <a:effectLst/>
            </a:rPr>
            <a:t>, ISPMN </a:t>
          </a:r>
          <a:r>
            <a:rPr lang="tr-TR" sz="1800" b="1" kern="1200" dirty="0" err="1">
              <a:effectLst/>
            </a:rPr>
            <a:t>and</a:t>
          </a:r>
          <a:r>
            <a:rPr lang="tr-TR" sz="1800" b="1" kern="1200" dirty="0">
              <a:effectLst/>
            </a:rPr>
            <a:t> Cornell </a:t>
          </a:r>
          <a:r>
            <a:rPr lang="tr-TR" sz="1800" b="1" kern="1200" dirty="0" err="1">
              <a:effectLst/>
            </a:rPr>
            <a:t>University</a:t>
          </a:r>
          <a:r>
            <a:rPr lang="tr-TR" sz="1800" b="1" kern="1200" dirty="0">
              <a:effectLst/>
            </a:rPr>
            <a:t>.</a:t>
          </a:r>
          <a:endParaRPr lang="en-US" sz="1800" b="1" kern="1200" dirty="0"/>
        </a:p>
      </dsp:txBody>
      <dsp:txXfrm>
        <a:off x="1473266" y="5028059"/>
        <a:ext cx="11247772" cy="1005965"/>
      </dsp:txXfrm>
    </dsp:sp>
    <dsp:sp modelId="{E9D9FCF8-4A73-2641-A9E3-2DFCD965137A}">
      <dsp:nvSpPr>
        <dsp:cNvPr id="0" name=""/>
        <dsp:cNvSpPr/>
      </dsp:nvSpPr>
      <dsp:spPr>
        <a:xfrm>
          <a:off x="844537" y="4902313"/>
          <a:ext cx="1257457" cy="12574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E4FB1-7C63-984D-9D41-AB40B9CAA674}">
      <dsp:nvSpPr>
        <dsp:cNvPr id="0" name=""/>
        <dsp:cNvSpPr/>
      </dsp:nvSpPr>
      <dsp:spPr>
        <a:xfrm>
          <a:off x="752420" y="6536525"/>
          <a:ext cx="11968618" cy="10059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848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1800" b="1" kern="1200" dirty="0" err="1"/>
            <a:t>Pashaeva</a:t>
          </a:r>
          <a:r>
            <a:rPr lang="tr-TR" sz="1800" b="1" kern="1200" dirty="0"/>
            <a:t>, S. (2020). </a:t>
          </a:r>
          <a:r>
            <a:rPr lang="tr-TR" sz="1800" b="1" kern="1200" dirty="0">
              <a:solidFill>
                <a:srgbClr val="C00000"/>
              </a:solidFill>
            </a:rPr>
            <a:t>"Basic </a:t>
          </a:r>
          <a:r>
            <a:rPr lang="tr-TR" sz="1800" b="1" kern="1200" dirty="0" err="1">
              <a:solidFill>
                <a:srgbClr val="C00000"/>
              </a:solidFill>
            </a:rPr>
            <a:t>Principles</a:t>
          </a:r>
          <a:r>
            <a:rPr lang="tr-TR" sz="1800" b="1" kern="1200" dirty="0">
              <a:solidFill>
                <a:srgbClr val="C00000"/>
              </a:solidFill>
            </a:rPr>
            <a:t> of </a:t>
          </a:r>
          <a:r>
            <a:rPr lang="tr-TR" sz="1800" b="1" kern="1200" dirty="0" err="1">
              <a:solidFill>
                <a:srgbClr val="C00000"/>
              </a:solidFill>
            </a:rPr>
            <a:t>Culturel</a:t>
          </a:r>
          <a:r>
            <a:rPr lang="tr-TR" sz="1800" b="1" kern="1200" dirty="0">
              <a:solidFill>
                <a:srgbClr val="C00000"/>
              </a:solidFill>
            </a:rPr>
            <a:t> </a:t>
          </a:r>
          <a:r>
            <a:rPr lang="tr-TR" sz="1800" b="1" kern="1200" dirty="0" err="1">
              <a:solidFill>
                <a:srgbClr val="C00000"/>
              </a:solidFill>
            </a:rPr>
            <a:t>Interactions</a:t>
          </a:r>
          <a:r>
            <a:rPr lang="tr-TR" sz="1800" b="1" kern="1200" dirty="0">
              <a:solidFill>
                <a:srgbClr val="C00000"/>
              </a:solidFill>
            </a:rPr>
            <a:t>"</a:t>
          </a:r>
          <a:r>
            <a:rPr lang="tr-TR" sz="1800" b="1" kern="1200" dirty="0"/>
            <a:t>, </a:t>
          </a:r>
          <a:r>
            <a:rPr lang="en-US" sz="1800" b="1" kern="1200" dirty="0"/>
            <a:t>International Symposium on Social Sciences and Educational Sciences USVES 20-23 February 2020, Istanbul</a:t>
          </a:r>
          <a:r>
            <a:rPr lang="tr-TR" sz="1800" b="1" kern="1200" dirty="0"/>
            <a:t>-</a:t>
          </a:r>
          <a:r>
            <a:rPr lang="en-US" sz="1800" b="1" kern="1200" dirty="0"/>
            <a:t>Turkey</a:t>
          </a:r>
          <a:r>
            <a:rPr lang="tr-TR" sz="1800" b="1" kern="1200" dirty="0"/>
            <a:t>. (Yayımlanmış Bildiri)</a:t>
          </a:r>
          <a:endParaRPr lang="en-US" sz="1800" b="1" kern="1200" dirty="0"/>
        </a:p>
      </dsp:txBody>
      <dsp:txXfrm>
        <a:off x="752420" y="6536525"/>
        <a:ext cx="11968618" cy="1005965"/>
      </dsp:txXfrm>
    </dsp:sp>
    <dsp:sp modelId="{CC695880-61E9-CF46-921F-567E3A4AA0F0}">
      <dsp:nvSpPr>
        <dsp:cNvPr id="0" name=""/>
        <dsp:cNvSpPr/>
      </dsp:nvSpPr>
      <dsp:spPr>
        <a:xfrm>
          <a:off x="123692" y="6410779"/>
          <a:ext cx="1257457" cy="12574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983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2" name="Shape 8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295134" y="1538586"/>
            <a:ext cx="12525787" cy="48429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9" name="Shape 10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" name="Shape 11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9" name="Group 11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5" name="Shape 11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pic>
        <p:nvPicPr>
          <p:cNvPr id="12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0730863" y="9317687"/>
            <a:ext cx="1295094" cy="29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>
              <a:defRPr sz="1400" spc="280">
                <a:solidFill>
                  <a:srgbClr val="306D7E"/>
                </a:solidFill>
              </a:defRPr>
            </a:lvl1pPr>
          </a:lstStyle>
          <a:p>
            <a:r>
              <a:t>iyte.edu.tr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29" name="Shape 12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35" name="Shape 13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40" name="Shape 14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47" name="Group 14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41" name="Shape 14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48" name="Shape 14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57" name="Shape 15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63" name="Shape 16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8" name="Shape 16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75" name="Group 17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76" name="Shape 17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85" name="Shape 18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91" name="Shape 19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6" name="Shape 19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03" name="Group 20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97" name="Shape 19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04" name="Shape 20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13" name="Shape 21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23" name="Group 22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19" name="Shape 21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24" name="Shape 22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33" name="Group 23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31" name="Group 23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32" name="Shape 23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 24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41" name="Shape 24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55" name="Group 25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53" name="Group 25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54" name="Shape 25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63" name="Shape 26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73" name="Group 27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69" name="Shape 26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74" name="Shape 27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81" name="Group 28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82" name="Shape 28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91" name="Shape 2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97" name="Shape 2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02" name="Shape 302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11" name="Group 311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09" name="Group 309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10" name="Shape 310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3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19" name="Shape 3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25" name="Shape 32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30" name="Shape 33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39" name="Group 33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37" name="Group 33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38" name="Shape 33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 35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47" name="Shape 34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53" name="Shape 35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8" name="Shape 35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67" name="Group 36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65" name="Group 36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66" name="Shape 36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37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75" name="Shape 37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81" name="Shape 38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6" name="Shape 38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95" name="Group 39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93" name="Group 39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87" name="Shape 38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94" name="Shape 39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03" name="Shape 40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08" name="Shape 40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17" name="Group 41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15" name="Group 41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09" name="Shape 40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16" name="Shape 41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25" name="Shape 4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0" name="Shape 4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31" name="Shape 43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6" name="Shape 43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43" name="Group 44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44" name="Shape 44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 46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60" name="Shape 46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69" name="Group 46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65" name="Shape 46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70" name="Shape 47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79" name="Group 47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77" name="Group 47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71" name="Shape 47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6" name="Shape 47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78" name="Shape 47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49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88" name="Shape 48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97" name="Group 49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93" name="Shape 49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98" name="Shape 49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07" name="Group 50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05" name="Group 50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06" name="Shape 50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 52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22" name="Group 52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16" name="Shape 51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23" name="Shape 52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29" name="Group 5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25" name="Shape 5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30" name="Shape 53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35" name="Shape 53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55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50" name="Group 55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44" name="Shape 54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51" name="Shape 55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57" name="Group 55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53" name="Shape 55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58" name="Shape 55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63" name="Shape 56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65" name="Shape 5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roup 57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72" name="Shape 57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77" name="Shape 577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582" name="Group 58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78" name="Shape 57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83" name="Shape 58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92" name="Group 59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90" name="Group 59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9" name="Shape 58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91" name="Shape 59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 sz="1600"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roup 60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00" name="Shape 60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09" name="Group 60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05" name="Shape 60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10" name="Shape 61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19" name="Group 61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17" name="Group 61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18" name="Shape 61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roup 63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28" name="Shape 62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37" name="Group 63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33" name="Shape 63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38" name="Shape 63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47" name="Group 64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45" name="Group 64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39" name="Shape 63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4" name="Shape 64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46" name="Shape 64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roup 660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56" name="Shape 656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65" name="Group 66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61" name="Shape 66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66" name="Shape 666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75" name="Group 67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73" name="Group 67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67" name="Shape 66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2" name="Shape 67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74" name="Shape 67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76" name="Shape 67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77" name="Shape 6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roup 6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91" name="Shape 6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00" name="Group 70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96" name="Shape 69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01" name="Shape 70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10" name="Group 71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08" name="Group 70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02" name="Shape 70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09" name="Shape 70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11" name="Shape 71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roup 7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19" name="Shape 7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28" name="Group 72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24" name="Shape 72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29" name="Shape 72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38" name="Group 73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36" name="Group 73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30" name="Shape 73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5" name="Shape 73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37" name="Shape 73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39" name="Shape 73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0" name="Shape 7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roup 75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54" name="Shape 75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5" name="Shape 75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59" name="Shape 75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64" name="Shape 76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73" name="Group 77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71" name="Group 77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65" name="Shape 76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72" name="Shape 77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74" name="Shape 77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75" name="Shape 7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roup 78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82" name="Shape 78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87" name="Shape 78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96" name="Group 79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94" name="Group 79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88" name="Shape 78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2" name="Shape 79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3" name="Shape 79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95" name="Shape 79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01" name="Group 8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97" name="Shape 7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03" name="Shape 8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roup 81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10" name="Shape 81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19" name="Group 81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15" name="Shape 81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20" name="Shape 82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29" name="Group 82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27" name="Group 82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21" name="Shape 82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6" name="Shape 82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28" name="Shape 82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30" name="Shape 8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31" name="Shape 8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roup 84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45" name="Shape 84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54" name="Group 85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50" name="Shape 85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55" name="Shape 85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64" name="Group 86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62" name="Group 86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56" name="Shape 85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1" name="Shape 86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63" name="Shape 86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65" name="Shape 86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/>
          <p:nvPr/>
        </p:nvSpPr>
        <p:spPr>
          <a:xfrm>
            <a:off x="650238" y="7881870"/>
            <a:ext cx="11704324" cy="1"/>
          </a:xfrm>
          <a:prstGeom prst="line">
            <a:avLst/>
          </a:prstGeom>
          <a:ln w="12700">
            <a:solidFill>
              <a:srgbClr val="A5A5A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78" name="Group 87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74" name="Shape 87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83" name="Group 88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79" name="Shape 87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0" name="Shape 88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1" name="Shape 88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84" name="Shape 88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93" name="Group 89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91" name="Group 89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85" name="Shape 88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92" name="Shape 89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94" name="Shape 89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95" name="Shape 8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roup 90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02" name="Shape 90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3" name="Shape 90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07" name="Shape 90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16" name="Group 91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14" name="Group 91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08" name="Shape 90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3" name="Shape 91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15" name="Shape 91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roup 93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31" name="Shape 93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3" name="Shape 93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4" name="Shape 93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40" name="Group 94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36" name="Shape 93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41" name="Shape 94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50" name="Group 95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48" name="Group 94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42" name="Shape 94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49" name="Shape 94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51" name="Shape 95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52" name="Shape 9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roup 96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59" name="Shape 95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68" name="Group 96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64" name="Shape 96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69" name="Shape 96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78" name="Group 97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76" name="Group 97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70" name="Shape 97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5" name="Shape 97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77" name="Shape 97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79" name="Shape 97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80" name="Shape 9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1" name="Group 99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87" name="Shape 98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8" name="Shape 98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9" name="Shape 98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96" name="Group 99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92" name="Shape 99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97" name="Shape 99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06" name="Group 100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04" name="Group 100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98" name="Shape 99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3" name="Shape 100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05" name="Shape 100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07" name="Shape 1007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08" name="Shape 10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roup 101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15" name="Shape 101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24" name="Group 102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20" name="Shape 102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1" name="Shape 102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3" name="Shape 102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25" name="Shape 102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34" name="Group 103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32" name="Group 103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26" name="Shape 102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1" name="Shape 103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33" name="Shape 103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35" name="Shape 103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36" name="Shape 10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4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43" name="Shape 104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4" name="Shape 104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5" name="Shape 104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6" name="Shape 104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52" name="Group 105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48" name="Shape 104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53" name="Shape 105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62" name="Group 106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60" name="Group 106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54" name="Shape 105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61" name="Shape 106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63" name="Shape 1063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/>
          </p:cNvSpPr>
          <p:nvPr>
            <p:ph type="title"/>
          </p:nvPr>
        </p:nvSpPr>
        <p:spPr>
          <a:xfrm>
            <a:off x="894078" y="1608667"/>
            <a:ext cx="11216643" cy="1413937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grpSp>
        <p:nvGrpSpPr>
          <p:cNvPr id="1089" name="Group 1089"/>
          <p:cNvGrpSpPr/>
          <p:nvPr/>
        </p:nvGrpSpPr>
        <p:grpSpPr>
          <a:xfrm>
            <a:off x="734455" y="8042198"/>
            <a:ext cx="446138" cy="311163"/>
            <a:chOff x="0" y="-1"/>
            <a:chExt cx="446137" cy="311162"/>
          </a:xfrm>
        </p:grpSpPr>
        <p:sp>
          <p:nvSpPr>
            <p:cNvPr id="1072" name="Shape 1072"/>
            <p:cNvSpPr/>
            <p:nvPr/>
          </p:nvSpPr>
          <p:spPr>
            <a:xfrm>
              <a:off x="-1" y="58856"/>
              <a:ext cx="87896" cy="19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7923" y="0"/>
                    <a:pt x="21600" y="1983"/>
                    <a:pt x="21600" y="5322"/>
                  </a:cubicBezTo>
                  <a:cubicBezTo>
                    <a:pt x="21600" y="5948"/>
                    <a:pt x="21600" y="5948"/>
                    <a:pt x="21600" y="5948"/>
                  </a:cubicBezTo>
                  <a:cubicBezTo>
                    <a:pt x="14706" y="5948"/>
                    <a:pt x="14706" y="5948"/>
                    <a:pt x="14706" y="5948"/>
                  </a:cubicBezTo>
                  <a:cubicBezTo>
                    <a:pt x="14706" y="5113"/>
                    <a:pt x="14706" y="5113"/>
                    <a:pt x="14706" y="5113"/>
                  </a:cubicBezTo>
                  <a:cubicBezTo>
                    <a:pt x="14706" y="3652"/>
                    <a:pt x="13328" y="3026"/>
                    <a:pt x="11030" y="3026"/>
                  </a:cubicBezTo>
                  <a:cubicBezTo>
                    <a:pt x="8732" y="3026"/>
                    <a:pt x="7353" y="3652"/>
                    <a:pt x="7353" y="5113"/>
                  </a:cubicBezTo>
                  <a:cubicBezTo>
                    <a:pt x="7353" y="6678"/>
                    <a:pt x="8962" y="7826"/>
                    <a:pt x="13557" y="9704"/>
                  </a:cubicBezTo>
                  <a:cubicBezTo>
                    <a:pt x="19762" y="12104"/>
                    <a:pt x="21600" y="13878"/>
                    <a:pt x="21600" y="16278"/>
                  </a:cubicBezTo>
                  <a:cubicBezTo>
                    <a:pt x="21600" y="19617"/>
                    <a:pt x="17923" y="21600"/>
                    <a:pt x="10800" y="21600"/>
                  </a:cubicBezTo>
                  <a:cubicBezTo>
                    <a:pt x="3677" y="21600"/>
                    <a:pt x="0" y="19617"/>
                    <a:pt x="0" y="16278"/>
                  </a:cubicBezTo>
                  <a:cubicBezTo>
                    <a:pt x="0" y="15026"/>
                    <a:pt x="0" y="15026"/>
                    <a:pt x="0" y="15026"/>
                  </a:cubicBezTo>
                  <a:cubicBezTo>
                    <a:pt x="6894" y="15026"/>
                    <a:pt x="6894" y="15026"/>
                    <a:pt x="6894" y="15026"/>
                  </a:cubicBezTo>
                  <a:cubicBezTo>
                    <a:pt x="6894" y="16487"/>
                    <a:pt x="6894" y="16487"/>
                    <a:pt x="6894" y="16487"/>
                  </a:cubicBezTo>
                  <a:cubicBezTo>
                    <a:pt x="6894" y="17948"/>
                    <a:pt x="8272" y="18574"/>
                    <a:pt x="10570" y="18574"/>
                  </a:cubicBezTo>
                  <a:cubicBezTo>
                    <a:pt x="12868" y="18574"/>
                    <a:pt x="14247" y="17948"/>
                    <a:pt x="14247" y="16487"/>
                  </a:cubicBezTo>
                  <a:cubicBezTo>
                    <a:pt x="14247" y="14922"/>
                    <a:pt x="12868" y="13774"/>
                    <a:pt x="8043" y="11896"/>
                  </a:cubicBezTo>
                  <a:cubicBezTo>
                    <a:pt x="2068" y="9496"/>
                    <a:pt x="0" y="7722"/>
                    <a:pt x="0" y="5322"/>
                  </a:cubicBezTo>
                  <a:cubicBezTo>
                    <a:pt x="0" y="1983"/>
                    <a:pt x="3677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270741" y="61603"/>
              <a:ext cx="78086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9" y="9560"/>
                  </a:moveTo>
                  <a:lnTo>
                    <a:pt x="18778" y="9560"/>
                  </a:lnTo>
                  <a:lnTo>
                    <a:pt x="18778" y="12671"/>
                  </a:lnTo>
                  <a:lnTo>
                    <a:pt x="8249" y="12671"/>
                  </a:lnTo>
                  <a:lnTo>
                    <a:pt x="824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111"/>
                  </a:lnTo>
                  <a:lnTo>
                    <a:pt x="8249" y="3111"/>
                  </a:lnTo>
                  <a:lnTo>
                    <a:pt x="8249" y="95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354711" y="61603"/>
              <a:ext cx="9142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111"/>
                  </a:lnTo>
                  <a:lnTo>
                    <a:pt x="14276" y="3111"/>
                  </a:lnTo>
                  <a:lnTo>
                    <a:pt x="14276" y="21600"/>
                  </a:lnTo>
                  <a:lnTo>
                    <a:pt x="7231" y="21600"/>
                  </a:lnTo>
                  <a:lnTo>
                    <a:pt x="7231" y="3111"/>
                  </a:lnTo>
                  <a:lnTo>
                    <a:pt x="0" y="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0" name="Group 1080"/>
            <p:cNvGrpSpPr/>
            <p:nvPr/>
          </p:nvGrpSpPr>
          <p:grpSpPr>
            <a:xfrm>
              <a:off x="85931" y="56879"/>
              <a:ext cx="69061" cy="254283"/>
              <a:chOff x="0" y="0"/>
              <a:chExt cx="69060" cy="254281"/>
            </a:xfrm>
          </p:grpSpPr>
          <p:sp>
            <p:nvSpPr>
              <p:cNvPr id="1075" name="Shape 1075"/>
              <p:cNvSpPr/>
              <p:nvPr/>
            </p:nvSpPr>
            <p:spPr>
              <a:xfrm>
                <a:off x="18441" y="23364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0" y="21975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18441" y="0"/>
                <a:ext cx="30216" cy="127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18441" y="9826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18441" y="39570"/>
                <a:ext cx="30216" cy="18018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81" name="Shape 1081"/>
            <p:cNvSpPr/>
            <p:nvPr/>
          </p:nvSpPr>
          <p:spPr>
            <a:xfrm>
              <a:off x="132624" y="61603"/>
              <a:ext cx="6513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1" y="0"/>
                  </a:moveTo>
                  <a:lnTo>
                    <a:pt x="11711" y="9244"/>
                  </a:lnTo>
                  <a:lnTo>
                    <a:pt x="0" y="9244"/>
                  </a:lnTo>
                  <a:lnTo>
                    <a:pt x="0" y="12356"/>
                  </a:lnTo>
                  <a:lnTo>
                    <a:pt x="11711" y="12356"/>
                  </a:lnTo>
                  <a:lnTo>
                    <a:pt x="11711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8" name="Group 1088"/>
            <p:cNvGrpSpPr/>
            <p:nvPr/>
          </p:nvGrpSpPr>
          <p:grpSpPr>
            <a:xfrm>
              <a:off x="199721" y="-2"/>
              <a:ext cx="69061" cy="254584"/>
              <a:chOff x="0" y="0"/>
              <a:chExt cx="69060" cy="254582"/>
            </a:xfrm>
          </p:grpSpPr>
          <p:sp>
            <p:nvSpPr>
              <p:cNvPr id="1082" name="Shape 1082"/>
              <p:cNvSpPr/>
              <p:nvPr/>
            </p:nvSpPr>
            <p:spPr>
              <a:xfrm>
                <a:off x="19840" y="34530"/>
                <a:ext cx="29823" cy="18026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0" y="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grpSp>
            <p:nvGrpSpPr>
              <p:cNvPr id="1087" name="Group 1087"/>
              <p:cNvGrpSpPr/>
              <p:nvPr/>
            </p:nvGrpSpPr>
            <p:grpSpPr>
              <a:xfrm>
                <a:off x="19644" y="218517"/>
                <a:ext cx="30217" cy="36066"/>
                <a:chOff x="0" y="0"/>
                <a:chExt cx="30216" cy="36064"/>
              </a:xfrm>
            </p:grpSpPr>
            <p:sp>
              <p:nvSpPr>
                <p:cNvPr id="1084" name="Shape 1084"/>
                <p:cNvSpPr/>
                <p:nvPr/>
              </p:nvSpPr>
              <p:spPr>
                <a:xfrm rot="10800000" flipH="1">
                  <a:off x="0" y="23364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 rot="10800000" flipH="1">
                  <a:off x="0" y="13538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6" name="Shape 1086"/>
                <p:cNvSpPr/>
                <p:nvPr/>
              </p:nvSpPr>
              <p:spPr>
                <a:xfrm rot="10800000" flipH="1">
                  <a:off x="0" y="0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</p:grpSp>
        </p:grpSp>
      </p:grpSp>
      <p:sp>
        <p:nvSpPr>
          <p:cNvPr id="1090" name="Shape 1090"/>
          <p:cNvSpPr>
            <a:spLocks noGrp="1"/>
          </p:cNvSpPr>
          <p:nvPr>
            <p:ph type="sldNum" sz="quarter" idx="2"/>
          </p:nvPr>
        </p:nvSpPr>
        <p:spPr>
          <a:xfrm>
            <a:off x="11789159" y="8024624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/>
        </p:nvSpPr>
        <p:spPr>
          <a:xfrm rot="10800000" flipH="1">
            <a:off x="987727" y="8067865"/>
            <a:ext cx="27627" cy="1611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098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221" y="466107"/>
            <a:ext cx="1310998" cy="996667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Shape 109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0" name="Shape 110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2" name="Shape 110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3" name="Shape 110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4" name="Shape 110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09" name="Group 110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05" name="Shape 110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10" name="Shape 1110"/>
          <p:cNvSpPr>
            <a:spLocks noGrp="1"/>
          </p:cNvSpPr>
          <p:nvPr>
            <p:ph type="sldNum" sz="quarter" idx="2"/>
          </p:nvPr>
        </p:nvSpPr>
        <p:spPr>
          <a:xfrm>
            <a:off x="12032998" y="7463620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948462" y="1095022"/>
            <a:ext cx="10403841" cy="237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32998" y="7829890"/>
            <a:ext cx="321563" cy="338835"/>
          </a:xfrm>
          <a:prstGeom prst="rect">
            <a:avLst/>
          </a:prstGeom>
          <a:ln w="12700">
            <a:miter lim="400000"/>
          </a:ln>
        </p:spPr>
        <p:txBody>
          <a:bodyPr wrap="none" lIns="48766" tIns="48766" rIns="48766" bIns="48766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</p:sldLayoutIdLst>
  <p:transition spd="med"/>
  <p:txStyles>
    <p:titleStyle>
      <a:lvl1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10233" marR="0" indent="-310233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1pPr>
      <a:lvl2pPr marL="819128" marR="0" indent="-361940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2pPr>
      <a:lvl3pPr marL="1348704" marR="0" indent="-434328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3pPr>
      <a:lvl4pPr marL="185415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4pPr>
      <a:lvl5pPr marL="231134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5pPr>
      <a:lvl6pPr marL="2768530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6pPr>
      <a:lvl7pPr marL="3225718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7pPr>
      <a:lvl8pPr marL="3682906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8pPr>
      <a:lvl9pPr marL="4140096" marR="0" indent="-482586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77/1468796819890463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k.iyte.edu.tr/akademik-personel/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21" name="Shape 1121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26" name="Group 1126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22" name="Shape 1122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27" name="Shape 1127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9" name="Shape 1129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0" name="Shape 1130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132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69" y="2733374"/>
            <a:ext cx="4286862" cy="42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roup 1135"/>
          <p:cNvGrpSpPr/>
          <p:nvPr/>
        </p:nvGrpSpPr>
        <p:grpSpPr>
          <a:xfrm>
            <a:off x="4861217" y="7019214"/>
            <a:ext cx="3282366" cy="2009954"/>
            <a:chOff x="396589" y="596900"/>
            <a:chExt cx="3282364" cy="2009952"/>
          </a:xfrm>
        </p:grpSpPr>
        <p:sp>
          <p:nvSpPr>
            <p:cNvPr id="1133" name="Shape 1133"/>
            <p:cNvSpPr/>
            <p:nvPr/>
          </p:nvSpPr>
          <p:spPr>
            <a:xfrm>
              <a:off x="396589" y="596900"/>
              <a:ext cx="3282366" cy="1869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12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İYTE</a:t>
              </a: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435345" y="2185212"/>
              <a:ext cx="3204851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23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Türkiye’nin Teknoloji Üssü</a:t>
              </a:r>
            </a:p>
          </p:txBody>
        </p:sp>
      </p:grpSp>
      <p:pic>
        <p:nvPicPr>
          <p:cNvPr id="1136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7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 advAuto="0"/>
      <p:bldP spid="1135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813768" y="2341945"/>
            <a:ext cx="11737304" cy="103710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Kamusal Alan Görsel İyileştirme Projesi  kapsamında</a:t>
            </a:r>
            <a:r>
              <a:rPr lang="tr-TR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800" b="1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Cahit ARF büstü, </a:t>
            </a:r>
            <a:r>
              <a:rPr lang="tr-TR" sz="2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Matematik Bölümünde açılmıştır. </a:t>
            </a:r>
            <a:r>
              <a:rPr lang="tr-TR" sz="2800" b="1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(21 Ekim 2020)</a:t>
            </a:r>
            <a:endParaRPr lang="tr-TR" sz="2800" b="1" dirty="0">
              <a:solidFill>
                <a:srgbClr val="A40304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pic>
        <p:nvPicPr>
          <p:cNvPr id="1026" name="Picture 2" descr="Bir 3 kişi, ayakta duran insanlar, dış giyim ve anıt görseli olabilir">
            <a:extLst>
              <a:ext uri="{FF2B5EF4-FFF2-40B4-BE49-F238E27FC236}">
                <a16:creationId xmlns:a16="http://schemas.microsoft.com/office/drawing/2014/main" id="{E9F4C3CD-8CCC-4B3B-8476-B6F73AD4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04" y="3633185"/>
            <a:ext cx="9144000" cy="5124450"/>
          </a:xfrm>
          <a:prstGeom prst="rect">
            <a:avLst/>
          </a:prstGeom>
          <a:noFill/>
          <a:effectLst>
            <a:outerShdw blurRad="50800" dist="1905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3A493BD-D10C-DA49-967A-2DFA5AA2A376}"/>
              </a:ext>
            </a:extLst>
          </p:cNvPr>
          <p:cNvSpPr txBox="1">
            <a:spLocks/>
          </p:cNvSpPr>
          <p:nvPr/>
        </p:nvSpPr>
        <p:spPr>
          <a:xfrm>
            <a:off x="184544" y="1696253"/>
            <a:ext cx="46406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646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344815" y="1696616"/>
            <a:ext cx="5400600" cy="687427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tr-TR" sz="1200" b="1" dirty="0">
              <a:solidFill>
                <a:srgbClr val="A40304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2700" b="1" dirty="0">
                <a:solidFill>
                  <a:srgbClr val="A40304"/>
                </a:solidFill>
                <a:effectLst/>
              </a:rPr>
              <a:t>HUM 250 Toplumsal Sorumluluk Projeleri </a:t>
            </a:r>
            <a:r>
              <a:rPr lang="tr-TR" sz="2700" b="1" dirty="0">
                <a:solidFill>
                  <a:schemeClr val="tx1"/>
                </a:solidFill>
              </a:rPr>
              <a:t>d</a:t>
            </a:r>
            <a:r>
              <a:rPr lang="tr-TR" sz="2700" b="1" dirty="0">
                <a:solidFill>
                  <a:schemeClr val="tx1"/>
                </a:solidFill>
                <a:effectLst/>
              </a:rPr>
              <a:t>ersi kapsamında düzenlenen seminerler:</a:t>
            </a:r>
          </a:p>
          <a:p>
            <a:pPr>
              <a:spcAft>
                <a:spcPts val="800"/>
              </a:spcAft>
            </a:pP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Dr. Ayşegül Deniz,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Working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disadvantaged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children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Hacettepe Üniversitesi, Okul Öncesi Eğitim A.B.D.</a:t>
            </a:r>
          </a:p>
          <a:p>
            <a:pPr>
              <a:spcAft>
                <a:spcPts val="800"/>
              </a:spcAft>
            </a:pP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Seda Salihoğlu,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Social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through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nonviolent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communication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Sosyolog, Mavi Kalem STK’da Sosyal Analist</a:t>
            </a:r>
          </a:p>
          <a:p>
            <a:pPr>
              <a:spcAft>
                <a:spcPts val="800"/>
              </a:spcAft>
            </a:pP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Hatice Yıldırım, International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Voluntary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Service in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response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Community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Issues</a:t>
            </a:r>
            <a:r>
              <a:rPr lang="tr-T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UNDP </a:t>
            </a:r>
            <a:r>
              <a:rPr lang="tr-TR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Turkey</a:t>
            </a:r>
            <a:endParaRPr lang="tr-TR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tr-TR" sz="2700" dirty="0">
                <a:solidFill>
                  <a:schemeClr val="tx1"/>
                </a:solidFill>
                <a:effectLst/>
              </a:rPr>
              <a:t/>
            </a:r>
            <a:br>
              <a:rPr lang="tr-TR" sz="2700" dirty="0">
                <a:solidFill>
                  <a:schemeClr val="tx1"/>
                </a:solidFill>
                <a:effectLst/>
              </a:rPr>
            </a:br>
            <a:endParaRPr lang="tr-TR" sz="2700" b="1" i="1" dirty="0">
              <a:solidFill>
                <a:schemeClr val="tx1"/>
              </a:solidFill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C1F7947-4BE5-44E7-A2EB-D9A99F9C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287" y="1726740"/>
            <a:ext cx="6862440" cy="6862440"/>
          </a:xfrm>
          <a:prstGeom prst="rect">
            <a:avLst/>
          </a:prstGeom>
          <a:effectLst>
            <a:outerShdw blurRad="50800" dist="139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48442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25736" y="1276400"/>
            <a:ext cx="6768752" cy="4330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spcAft>
                <a:spcPts val="800"/>
              </a:spcAft>
            </a:pPr>
            <a:r>
              <a:rPr lang="tr-TR" sz="2800" b="1" dirty="0">
                <a:solidFill>
                  <a:srgbClr val="A40304"/>
                </a:solidFill>
                <a:effectLst/>
              </a:rPr>
              <a:t>MAN 232 Kalite Yönetim Sistemleri </a:t>
            </a:r>
            <a:r>
              <a:rPr lang="tr-TR" sz="2800" b="1" dirty="0">
                <a:solidFill>
                  <a:schemeClr val="tx1"/>
                </a:solidFill>
                <a:effectLst/>
              </a:rPr>
              <a:t>ve</a:t>
            </a:r>
            <a:r>
              <a:rPr lang="tr-TR" sz="2800" b="1" dirty="0">
                <a:solidFill>
                  <a:srgbClr val="A40304"/>
                </a:solidFill>
                <a:effectLst/>
              </a:rPr>
              <a:t> MAN 205 </a:t>
            </a:r>
            <a:r>
              <a:rPr lang="tr-TR" sz="2800" b="1" dirty="0" err="1">
                <a:solidFill>
                  <a:srgbClr val="A40304"/>
                </a:solidFill>
                <a:effectLst/>
              </a:rPr>
              <a:t>İnovasyon</a:t>
            </a:r>
            <a:r>
              <a:rPr lang="tr-TR" sz="2800" b="1" dirty="0">
                <a:solidFill>
                  <a:srgbClr val="A40304"/>
                </a:solidFill>
                <a:effectLst/>
              </a:rPr>
              <a:t> Yönetimi </a:t>
            </a:r>
            <a:r>
              <a:rPr lang="tr-TR" sz="2800" b="1" dirty="0">
                <a:solidFill>
                  <a:schemeClr val="tx1"/>
                </a:solidFill>
                <a:effectLst/>
              </a:rPr>
              <a:t>dersleri kapsamında düzenlenen seminerler:</a:t>
            </a:r>
          </a:p>
          <a:p>
            <a:pPr marL="342900" indent="-34290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 205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İnovasyon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Yönetimi, Okan Alper "Dijital Tarım" </a:t>
            </a:r>
          </a:p>
          <a:p>
            <a:pPr marL="342900" indent="-34290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 205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İnovasyon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Yönetimi, Dr. Mehmet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Hizarcı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"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İnovasyon&amp;Girişimcilik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</a:t>
            </a:r>
          </a:p>
          <a:p>
            <a:pPr marL="342900" indent="-34290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 232 Kalite Yönetim sistemleri, Uğur Aydın "6-Sigma 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Methodology</a:t>
            </a:r>
            <a:r>
              <a:rPr lang="tr-T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03B2CE-7DDC-45C1-B078-C048A97B7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24" y="5452864"/>
            <a:ext cx="6515596" cy="4072248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BD79B4FF-31F3-462B-BD26-0D394F8FA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607" y="1489169"/>
            <a:ext cx="4036306" cy="5381742"/>
          </a:xfrm>
          <a:prstGeom prst="rect">
            <a:avLst/>
          </a:prstGeom>
          <a:effectLst>
            <a:outerShdw blurRad="50800" dist="1397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4911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345716" y="2500536"/>
            <a:ext cx="12313368" cy="53285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400000"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en-US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BÖLÜMÜN 20</a:t>
            </a:r>
            <a:r>
              <a:rPr lang="tr-TR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’d</a:t>
            </a:r>
            <a:r>
              <a:rPr lang="tr-TR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</a:t>
            </a:r>
            <a:r>
              <a:rPr lang="en-US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Bilimsel</a:t>
            </a:r>
            <a:r>
              <a:rPr lang="en-US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Çıktıları</a:t>
            </a:r>
            <a:endParaRPr lang="en-US" sz="2800" b="1" dirty="0">
              <a:solidFill>
                <a:srgbClr val="A403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2800" b="1" dirty="0" err="1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</a:t>
            </a:r>
            <a:r>
              <a:rPr lang="tr-TR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</a:t>
            </a:r>
            <a:r>
              <a:rPr lang="en-GB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Yay</a:t>
            </a:r>
            <a:r>
              <a:rPr lang="tr-TR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ı</a:t>
            </a:r>
            <a:r>
              <a:rPr lang="en-GB" sz="2800" b="1" dirty="0" err="1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nlar</a:t>
            </a:r>
            <a:r>
              <a:rPr lang="en-GB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(SSCI):</a:t>
            </a:r>
          </a:p>
          <a:p>
            <a:pPr algn="ctr">
              <a:lnSpc>
                <a:spcPct val="100000"/>
              </a:lnSpc>
            </a:pPr>
            <a:endParaRPr lang="tr-TR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tr-TR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Uştuk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O.  &amp;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Tunç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Cox, A. (2020). Roma People of Turkey Re-write Their Cinematographic Images. 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Ethnicities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(SSCI) 20 (3), 501-519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US" sz="1800" b="0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https://doi.org/10.1177/1468796819890463</a:t>
            </a:r>
            <a:endParaRPr lang="tr-TR" sz="1800" b="0" i="0" u="none" strike="noStrike" dirty="0">
              <a:solidFill>
                <a:srgbClr val="0563C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tr-TR" sz="1100" dirty="0">
              <a:solidFill>
                <a:srgbClr val="056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tr-TR" sz="2800" b="1" dirty="0">
                <a:solidFill>
                  <a:srgbClr val="A40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Uluslararası Yayın (Alan İndeksi) ve TR Dizin</a:t>
            </a:r>
          </a:p>
          <a:p>
            <a:pPr>
              <a:lnSpc>
                <a:spcPct val="100000"/>
              </a:lnSpc>
            </a:pPr>
            <a:r>
              <a:rPr lang="tr-T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tr-T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Gönülal, Y. Ö. (2020). Asılsız Ya da İşlek Olmayan Eklerle Yeni Kelimeler Türetilebilir Mi?, </a:t>
            </a:r>
            <a:r>
              <a:rPr lang="tr-TR" sz="28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 Araştırmaları</a:t>
            </a:r>
            <a:r>
              <a:rPr lang="tr-TR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 26, Bahar 2020, s. 215-226. </a:t>
            </a:r>
            <a:endParaRPr lang="tr-T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</a:pPr>
            <a:endParaRPr lang="tr-T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>
              <a:lnSpc>
                <a:spcPct val="10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</p:spTree>
    <p:extLst>
      <p:ext uri="{BB962C8B-B14F-4D97-AF65-F5344CB8AC3E}">
        <p14:creationId xmlns:p14="http://schemas.microsoft.com/office/powerpoint/2010/main" val="4726008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3A21910-8283-4546-AA42-305C8C70D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330252"/>
              </p:ext>
            </p:extLst>
          </p:nvPr>
        </p:nvGraphicFramePr>
        <p:xfrm>
          <a:off x="0" y="1708448"/>
          <a:ext cx="12839104" cy="8045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181868F-9F48-5A43-93B0-238A5D2B23E5}"/>
              </a:ext>
            </a:extLst>
          </p:cNvPr>
          <p:cNvSpPr/>
          <p:nvPr/>
        </p:nvSpPr>
        <p:spPr>
          <a:xfrm>
            <a:off x="1394889" y="1109419"/>
            <a:ext cx="8867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b="1" dirty="0">
                <a:solidFill>
                  <a:srgbClr val="A40304"/>
                </a:solidFill>
              </a:rPr>
              <a:t>BÖLÜMÜN 20</a:t>
            </a:r>
            <a:r>
              <a:rPr lang="tr-TR" b="1" dirty="0">
                <a:solidFill>
                  <a:srgbClr val="A40304"/>
                </a:solidFill>
              </a:rPr>
              <a:t>20</a:t>
            </a:r>
            <a:r>
              <a:rPr lang="en-US" b="1" dirty="0">
                <a:solidFill>
                  <a:srgbClr val="A40304"/>
                </a:solidFill>
              </a:rPr>
              <a:t>’d</a:t>
            </a:r>
            <a:r>
              <a:rPr lang="tr-TR" b="1" dirty="0">
                <a:solidFill>
                  <a:srgbClr val="A40304"/>
                </a:solidFill>
              </a:rPr>
              <a:t>eki</a:t>
            </a:r>
            <a:r>
              <a:rPr lang="en-US" b="1" dirty="0">
                <a:solidFill>
                  <a:srgbClr val="A40304"/>
                </a:solidFill>
              </a:rPr>
              <a:t> </a:t>
            </a:r>
            <a:r>
              <a:rPr lang="en-US" b="1" dirty="0" err="1">
                <a:solidFill>
                  <a:srgbClr val="A40304"/>
                </a:solidFill>
              </a:rPr>
              <a:t>Bilimsel</a:t>
            </a:r>
            <a:r>
              <a:rPr lang="en-US" b="1" dirty="0">
                <a:solidFill>
                  <a:srgbClr val="A40304"/>
                </a:solidFill>
              </a:rPr>
              <a:t> </a:t>
            </a:r>
            <a:r>
              <a:rPr lang="en-US" b="1" dirty="0" err="1">
                <a:solidFill>
                  <a:srgbClr val="A40304"/>
                </a:solidFill>
              </a:rPr>
              <a:t>Çıktıları</a:t>
            </a:r>
            <a:endParaRPr lang="en-US" b="1" dirty="0">
              <a:solidFill>
                <a:srgbClr val="A40304"/>
              </a:solidFill>
            </a:endParaRPr>
          </a:p>
          <a:p>
            <a:r>
              <a:rPr lang="tr-TR" b="1" dirty="0">
                <a:solidFill>
                  <a:srgbClr val="A40304"/>
                </a:solidFill>
              </a:rPr>
              <a:t>Ulusal ve Uluslararası Sempozyum, Konferans: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14996-AF13-0A48-8F46-FFAF98171C43}"/>
              </a:ext>
            </a:extLst>
          </p:cNvPr>
          <p:cNvSpPr txBox="1"/>
          <p:nvPr/>
        </p:nvSpPr>
        <p:spPr>
          <a:xfrm>
            <a:off x="722530" y="2500536"/>
            <a:ext cx="288032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TR" sz="24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  <a:sym typeface="Helvetica Neue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D56F5F-80F3-1D4A-B884-EA73E8830B66}"/>
              </a:ext>
            </a:extLst>
          </p:cNvPr>
          <p:cNvSpPr txBox="1"/>
          <p:nvPr/>
        </p:nvSpPr>
        <p:spPr>
          <a:xfrm>
            <a:off x="1369465" y="3990504"/>
            <a:ext cx="360040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TR" b="1" dirty="0">
                <a:solidFill>
                  <a:srgbClr val="A40304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2</a:t>
            </a:r>
            <a:endParaRPr kumimoji="0" lang="en-TR" sz="2400" b="1" i="0" u="none" strike="noStrike" cap="none" spc="0" normalizeH="0" baseline="0" dirty="0">
              <a:ln>
                <a:noFill/>
              </a:ln>
              <a:solidFill>
                <a:srgbClr val="A40304"/>
              </a:solidFill>
              <a:effectLst/>
              <a:uFillTx/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C83F9-FD0E-1942-8090-57DF06451764}"/>
              </a:ext>
            </a:extLst>
          </p:cNvPr>
          <p:cNvSpPr txBox="1"/>
          <p:nvPr/>
        </p:nvSpPr>
        <p:spPr>
          <a:xfrm>
            <a:off x="1543935" y="5497116"/>
            <a:ext cx="360040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TR" sz="24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  <a:sym typeface="Helvetica Neue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C3B7FC-3951-FC4B-9FC7-0EA4CC2B9588}"/>
              </a:ext>
            </a:extLst>
          </p:cNvPr>
          <p:cNvSpPr txBox="1"/>
          <p:nvPr/>
        </p:nvSpPr>
        <p:spPr>
          <a:xfrm>
            <a:off x="1353828" y="7037040"/>
            <a:ext cx="360040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TR" b="1" dirty="0">
                <a:solidFill>
                  <a:srgbClr val="A40304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4</a:t>
            </a:r>
            <a:endParaRPr kumimoji="0" lang="en-TR" sz="2400" b="1" i="0" u="none" strike="noStrike" cap="none" spc="0" normalizeH="0" baseline="0" dirty="0">
              <a:ln>
                <a:noFill/>
              </a:ln>
              <a:solidFill>
                <a:srgbClr val="A40304"/>
              </a:solidFill>
              <a:effectLst/>
              <a:uFillTx/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29FAF-E10F-9D4D-97FC-FB5958D0242D}"/>
              </a:ext>
            </a:extLst>
          </p:cNvPr>
          <p:cNvSpPr txBox="1"/>
          <p:nvPr/>
        </p:nvSpPr>
        <p:spPr>
          <a:xfrm>
            <a:off x="669752" y="8549208"/>
            <a:ext cx="360040" cy="4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TR" sz="24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  <a:sym typeface="Helvetica Neue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926877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173808" y="2212504"/>
            <a:ext cx="5328592" cy="374441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tr-TR" sz="3200" b="1" dirty="0">
                <a:solidFill>
                  <a:srgbClr val="A40304"/>
                </a:solidFill>
              </a:rPr>
              <a:t>Kitap Bölümü:</a:t>
            </a:r>
            <a:endParaRPr lang="tr-TR" sz="2800" b="1" dirty="0">
              <a:solidFill>
                <a:srgbClr val="A40304"/>
              </a:solidFill>
            </a:endParaRPr>
          </a:p>
          <a:p>
            <a:endParaRPr lang="tr-TR" sz="2800" b="1" dirty="0">
              <a:solidFill>
                <a:schemeClr val="tx1"/>
              </a:solidFill>
            </a:endParaRPr>
          </a:p>
          <a:p>
            <a:r>
              <a:rPr lang="tr-TR" sz="2800" b="1" dirty="0">
                <a:solidFill>
                  <a:schemeClr val="tx1"/>
                </a:solidFill>
              </a:rPr>
              <a:t>Dr. Ozan </a:t>
            </a:r>
            <a:r>
              <a:rPr lang="tr-TR" sz="2800" b="1" dirty="0" err="1">
                <a:solidFill>
                  <a:schemeClr val="tx1"/>
                </a:solidFill>
              </a:rPr>
              <a:t>Uştuk</a:t>
            </a:r>
            <a:endParaRPr lang="tr-TR" sz="2800" b="1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Deneysel Etnografya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Düşünümsel</a:t>
            </a:r>
            <a:r>
              <a:rPr lang="tr-T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Etnografya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Eleştirel Etnografya</a:t>
            </a:r>
          </a:p>
          <a:p>
            <a:pPr marL="342900" indent="-342900" hangingPunct="1">
              <a:buFont typeface="Courier New" panose="02070309020205020404" pitchFamily="49" charset="0"/>
              <a:buChar char="o"/>
            </a:pPr>
            <a:endParaRPr lang="tr-TR" sz="2400" dirty="0">
              <a:solidFill>
                <a:srgbClr val="FF0000"/>
              </a:solidFill>
            </a:endParaRPr>
          </a:p>
          <a:p>
            <a:pPr marL="457200" indent="-457200" hangingPunct="1">
              <a:buFont typeface="Courier New" panose="02070309020205020404" pitchFamily="49" charset="0"/>
              <a:buChar char="o"/>
            </a:pPr>
            <a:endParaRPr lang="en-US" sz="2400" dirty="0">
              <a:solidFill>
                <a:srgbClr val="FF0000"/>
              </a:solidFill>
            </a:endParaRPr>
          </a:p>
          <a:p>
            <a:pPr hangingPunct="1"/>
            <a:endParaRPr lang="en-US" sz="240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91E1CF-87A0-49C1-A7DC-B1F145EB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74" y="2140496"/>
            <a:ext cx="4777130" cy="68407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65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79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923544" y="1564432"/>
            <a:ext cx="7347499" cy="2232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tr-TR" sz="3200" b="1" dirty="0">
                <a:solidFill>
                  <a:srgbClr val="A40304"/>
                </a:solidFill>
              </a:rPr>
              <a:t>Kitap (Çeviri/Aktarma):</a:t>
            </a:r>
            <a:endParaRPr lang="tr-TR" sz="2800" b="1" dirty="0">
              <a:solidFill>
                <a:srgbClr val="A40304"/>
              </a:solidFill>
            </a:endParaRPr>
          </a:p>
          <a:p>
            <a:r>
              <a:rPr lang="tr-TR" sz="2800" b="1" dirty="0">
                <a:solidFill>
                  <a:schemeClr val="tx1"/>
                </a:solidFill>
              </a:rPr>
              <a:t>Dr. Yasemin Özcan Gönülal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İzmir </a:t>
            </a:r>
            <a:r>
              <a:rPr lang="tr-TR" sz="2800" dirty="0" err="1">
                <a:solidFill>
                  <a:schemeClr val="tx1"/>
                </a:solidFill>
              </a:rPr>
              <a:t>Fecayii</a:t>
            </a:r>
            <a:r>
              <a:rPr lang="tr-TR" sz="2800" dirty="0">
                <a:solidFill>
                  <a:schemeClr val="tx1"/>
                </a:solidFill>
              </a:rPr>
              <a:t>, İzmir Büyükşehir Belediyesi Yayınları, 2020.</a:t>
            </a:r>
          </a:p>
          <a:p>
            <a:endParaRPr lang="tr-TR" sz="2800" b="1" dirty="0">
              <a:solidFill>
                <a:schemeClr val="tx1"/>
              </a:solidFill>
            </a:endParaRPr>
          </a:p>
          <a:p>
            <a:pPr hangingPunct="1"/>
            <a:endParaRPr lang="tr-TR" sz="2400" dirty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FF0000"/>
              </a:solidFill>
            </a:endParaRPr>
          </a:p>
          <a:p>
            <a:pPr hangingPunct="1"/>
            <a:endParaRPr lang="en-US" sz="240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A59F8EB-1780-4151-BA1A-4F9AF1024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30" y="4228728"/>
            <a:ext cx="6855744" cy="5308848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19104BE-AAD0-4254-9914-F4C4C7910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4" y="4228728"/>
            <a:ext cx="3714273" cy="5308848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F257C4FE-64CE-4B30-B52D-737903C94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115" y="1564432"/>
            <a:ext cx="3127901" cy="4680520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4788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173808" y="1280887"/>
            <a:ext cx="6880636" cy="1099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rgbClr val="A40304"/>
                </a:solidFill>
              </a:rPr>
              <a:t>Başlanan ve Biten Araştırma Projeleri:</a:t>
            </a:r>
          </a:p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Dr. Ozan </a:t>
            </a:r>
            <a:r>
              <a:rPr lang="tr-TR" sz="2800" b="1" dirty="0" err="1">
                <a:solidFill>
                  <a:schemeClr val="tx1"/>
                </a:solidFill>
              </a:rPr>
              <a:t>Uştuk</a:t>
            </a:r>
            <a:endParaRPr lang="tr-TR" sz="2800" b="1" dirty="0">
              <a:solidFill>
                <a:srgbClr val="C00000"/>
              </a:solidFill>
              <a:effectLst/>
            </a:endParaRPr>
          </a:p>
          <a:p>
            <a:pPr algn="just" hangingPunct="1"/>
            <a:endParaRPr lang="en-US" sz="2800" b="1" dirty="0">
              <a:solidFill>
                <a:srgbClr val="C00000"/>
              </a:solidFill>
            </a:endParaRPr>
          </a:p>
          <a:p>
            <a:pPr algn="just" hangingPunct="1"/>
            <a:endParaRPr lang="tr-TR" sz="2800" b="1" dirty="0">
              <a:solidFill>
                <a:schemeClr val="tx1"/>
              </a:solidFill>
            </a:endParaRPr>
          </a:p>
          <a:p>
            <a:pPr algn="just" hangingPunct="1"/>
            <a:endParaRPr lang="tr-TR" sz="2800" b="1" dirty="0"/>
          </a:p>
          <a:p>
            <a:pPr marL="457200" indent="-457200" algn="just" hangingPunct="1">
              <a:buFont typeface="Wingdings" panose="05000000000000000000" pitchFamily="2" charset="2"/>
              <a:buChar char="Ø"/>
            </a:pPr>
            <a:endParaRPr lang="tr-TR" sz="2800" b="1" dirty="0">
              <a:solidFill>
                <a:srgbClr val="FF0000"/>
              </a:solidFill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FF0000"/>
              </a:solidFill>
            </a:endParaRPr>
          </a:p>
          <a:p>
            <a:pPr hangingPunct="1"/>
            <a:endParaRPr lang="en-US" sz="280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CB1784-936D-B849-92F9-F680E9F0A79A}"/>
              </a:ext>
            </a:extLst>
          </p:cNvPr>
          <p:cNvGrpSpPr/>
          <p:nvPr/>
        </p:nvGrpSpPr>
        <p:grpSpPr>
          <a:xfrm>
            <a:off x="921780" y="2572544"/>
            <a:ext cx="11161240" cy="2169521"/>
            <a:chOff x="1415" y="89703"/>
            <a:chExt cx="5519265" cy="3311559"/>
          </a:xfrm>
          <a:scene3d>
            <a:camera prst="orthographicFront"/>
            <a:lightRig rig="chilly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A5CB71-19F7-4249-80CE-1A6BB109F262}"/>
                </a:ext>
              </a:extLst>
            </p:cNvPr>
            <p:cNvSpPr/>
            <p:nvPr/>
          </p:nvSpPr>
          <p:spPr>
            <a:xfrm>
              <a:off x="1415" y="89703"/>
              <a:ext cx="5519265" cy="33115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en-T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9AC3CF-D59C-824D-8857-B3FC0FF6C4A4}"/>
                </a:ext>
              </a:extLst>
            </p:cNvPr>
            <p:cNvSpPr txBox="1"/>
            <p:nvPr/>
          </p:nvSpPr>
          <p:spPr>
            <a:xfrm>
              <a:off x="1415" y="89703"/>
              <a:ext cx="5519265" cy="331155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t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900" b="1" kern="1200" dirty="0">
                  <a:solidFill>
                    <a:schemeClr val="accent3">
                      <a:lumMod val="50000"/>
                    </a:schemeClr>
                  </a:solidFill>
                  <a:effectLst/>
                </a:rPr>
                <a:t>1</a:t>
              </a:r>
              <a:r>
                <a:rPr lang="tr-TR" sz="2900" kern="1200" dirty="0">
                  <a:solidFill>
                    <a:schemeClr val="accent3">
                      <a:lumMod val="50000"/>
                    </a:schemeClr>
                  </a:solidFill>
                  <a:effectLst/>
                </a:rPr>
                <a:t>.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Feb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2020-Oct 2020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Breaking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Intercultural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Barriers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through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Volunteering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: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Empowering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Roma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Children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in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Educational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Settings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, 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Romani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Studies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 Program of Central 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European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University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. </a:t>
              </a:r>
              <a:r>
                <a:rPr lang="tr-TR" sz="2800" b="0" i="1" kern="1200" dirty="0">
                  <a:solidFill>
                    <a:schemeClr val="tx1"/>
                  </a:solidFill>
                  <a:effectLst/>
                </a:rPr>
                <a:t>(bitti) Rol: Yürütücü</a:t>
              </a:r>
              <a:endParaRPr lang="en-US" sz="28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D5045F-2A42-5845-B452-50776FBBEF02}"/>
              </a:ext>
            </a:extLst>
          </p:cNvPr>
          <p:cNvGrpSpPr/>
          <p:nvPr/>
        </p:nvGrpSpPr>
        <p:grpSpPr>
          <a:xfrm>
            <a:off x="921780" y="4833779"/>
            <a:ext cx="11161240" cy="2169522"/>
            <a:chOff x="6072607" y="89703"/>
            <a:chExt cx="5519265" cy="3311559"/>
          </a:xfrm>
          <a:scene3d>
            <a:camera prst="orthographicFront"/>
            <a:lightRig rig="chilly" dir="t"/>
          </a:scene3d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4E3B54-E65B-F742-934C-3D9DD630B953}"/>
                </a:ext>
              </a:extLst>
            </p:cNvPr>
            <p:cNvSpPr/>
            <p:nvPr/>
          </p:nvSpPr>
          <p:spPr>
            <a:xfrm>
              <a:off x="6072607" y="89703"/>
              <a:ext cx="5519265" cy="33115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en-TR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5E3296-F728-1F44-B97A-B636D691AD82}"/>
                </a:ext>
              </a:extLst>
            </p:cNvPr>
            <p:cNvSpPr txBox="1"/>
            <p:nvPr/>
          </p:nvSpPr>
          <p:spPr>
            <a:xfrm>
              <a:off x="6072607" y="89703"/>
              <a:ext cx="5519265" cy="331155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77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t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tr-TR" sz="2900" b="1" kern="1200" dirty="0">
                  <a:solidFill>
                    <a:schemeClr val="accent3">
                      <a:lumMod val="50000"/>
                    </a:schemeClr>
                  </a:solidFill>
                  <a:effectLst/>
                </a:rPr>
                <a:t>2.</a:t>
              </a:r>
              <a:r>
                <a:rPr lang="tr-TR" sz="2900" kern="1200" dirty="0">
                  <a:solidFill>
                    <a:schemeClr val="accent3">
                      <a:lumMod val="50000"/>
                    </a:schemeClr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Oct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2020-Oct 2021 </a:t>
              </a:r>
              <a:r>
                <a:rPr lang="tr-TR" sz="2800" kern="1200" dirty="0" err="1">
                  <a:solidFill>
                    <a:schemeClr val="tx1"/>
                  </a:solidFill>
                </a:rPr>
                <a:t>I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ntercultural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Encounters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: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The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Impact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of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Civic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Involvement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Projects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on 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University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Students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, İzmir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Institute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 of </a:t>
              </a:r>
              <a:r>
                <a:rPr lang="tr-TR" sz="2800" kern="1200" dirty="0" err="1">
                  <a:solidFill>
                    <a:schemeClr val="tx1"/>
                  </a:solidFill>
                  <a:effectLst/>
                </a:rPr>
                <a:t>Technology</a:t>
              </a:r>
              <a:r>
                <a:rPr lang="tr-TR" sz="2800" kern="1200" dirty="0">
                  <a:solidFill>
                    <a:schemeClr val="tx1"/>
                  </a:solidFill>
                  <a:effectLst/>
                </a:rPr>
                <a:t>, 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Scientific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Research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 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Projects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 (BAP) Grant. Project </a:t>
              </a:r>
              <a:r>
                <a:rPr lang="tr-TR" sz="2800" b="1" kern="1200" dirty="0" err="1">
                  <a:solidFill>
                    <a:schemeClr val="tx1"/>
                  </a:solidFill>
                  <a:effectLst/>
                </a:rPr>
                <a:t>Number</a:t>
              </a:r>
              <a:r>
                <a:rPr lang="tr-TR" sz="2800" b="1" kern="1200" dirty="0">
                  <a:solidFill>
                    <a:schemeClr val="tx1"/>
                  </a:solidFill>
                  <a:effectLst/>
                </a:rPr>
                <a:t>: 2020IYTE0081 </a:t>
              </a:r>
              <a:r>
                <a:rPr lang="tr-TR" sz="2800" b="0" i="1" kern="1200" dirty="0">
                  <a:solidFill>
                    <a:schemeClr val="tx1"/>
                  </a:solidFill>
                  <a:effectLst/>
                </a:rPr>
                <a:t>(devam ediyor) Rol: Yürütücü</a:t>
              </a:r>
              <a:endParaRPr lang="en-US" sz="2800" b="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8CCD64-6000-5D4A-976E-576EA5BFF9FA}"/>
              </a:ext>
            </a:extLst>
          </p:cNvPr>
          <p:cNvGrpSpPr/>
          <p:nvPr/>
        </p:nvGrpSpPr>
        <p:grpSpPr>
          <a:xfrm>
            <a:off x="907020" y="7066027"/>
            <a:ext cx="11161239" cy="2168712"/>
            <a:chOff x="3037011" y="3953189"/>
            <a:chExt cx="5519265" cy="3311559"/>
          </a:xfrm>
          <a:scene3d>
            <a:camera prst="orthographicFront"/>
            <a:lightRig rig="chilly" dir="t"/>
          </a:scene3d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B962DC-9D56-E942-8F7C-83FEB96B7364}"/>
                </a:ext>
              </a:extLst>
            </p:cNvPr>
            <p:cNvSpPr/>
            <p:nvPr/>
          </p:nvSpPr>
          <p:spPr>
            <a:xfrm>
              <a:off x="3037011" y="3953189"/>
              <a:ext cx="5519265" cy="33115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en-TR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BA57DC-ACE1-DB47-B85B-784A5F19066F}"/>
                </a:ext>
              </a:extLst>
            </p:cNvPr>
            <p:cNvSpPr txBox="1"/>
            <p:nvPr/>
          </p:nvSpPr>
          <p:spPr>
            <a:xfrm>
              <a:off x="3037011" y="3953189"/>
              <a:ext cx="5519265" cy="331155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8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t" anchorCtr="0">
              <a:noAutofit/>
            </a:bodyPr>
            <a:lstStyle/>
            <a:p>
              <a:pPr marL="0" lvl="0" indent="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900" b="1" kern="1200" dirty="0">
                  <a:solidFill>
                    <a:schemeClr val="accent3">
                      <a:lumMod val="50000"/>
                    </a:schemeClr>
                  </a:solidFill>
                </a:rPr>
                <a:t>3. </a:t>
              </a:r>
              <a:r>
                <a:rPr lang="en-GB" sz="2800" b="1" kern="1200" dirty="0">
                  <a:solidFill>
                    <a:schemeClr val="tx1"/>
                  </a:solidFill>
                </a:rPr>
                <a:t>TÜB</a:t>
              </a:r>
              <a:r>
                <a:rPr lang="tr-TR" sz="2800" b="1" kern="1200" dirty="0">
                  <a:solidFill>
                    <a:schemeClr val="tx1"/>
                  </a:solidFill>
                </a:rPr>
                <a:t>İ</a:t>
              </a:r>
              <a:r>
                <a:rPr lang="en-GB" sz="2800" b="1" kern="1200" dirty="0">
                  <a:solidFill>
                    <a:schemeClr val="tx1"/>
                  </a:solidFill>
                </a:rPr>
                <a:t>TAK 1002,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Türkiye’deki</a:t>
              </a:r>
              <a:r>
                <a:rPr lang="en-GB" sz="2800" kern="1200" dirty="0">
                  <a:solidFill>
                    <a:schemeClr val="tx1"/>
                  </a:solidFill>
                </a:rPr>
                <a:t>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Romanlara</a:t>
              </a:r>
              <a:r>
                <a:rPr lang="en-GB" sz="2800" kern="1200" dirty="0">
                  <a:solidFill>
                    <a:schemeClr val="tx1"/>
                  </a:solidFill>
                </a:rPr>
                <a:t>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Yönelik</a:t>
              </a:r>
              <a:r>
                <a:rPr lang="en-GB" sz="2800" kern="1200" dirty="0">
                  <a:solidFill>
                    <a:schemeClr val="tx1"/>
                  </a:solidFill>
                </a:rPr>
                <a:t>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Toplumsal</a:t>
              </a:r>
              <a:r>
                <a:rPr lang="en-GB" sz="2800" kern="1200" dirty="0">
                  <a:solidFill>
                    <a:schemeClr val="tx1"/>
                  </a:solidFill>
                </a:rPr>
                <a:t>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Algının</a:t>
              </a:r>
              <a:r>
                <a:rPr lang="en-GB" sz="2800" kern="1200" dirty="0">
                  <a:solidFill>
                    <a:schemeClr val="tx1"/>
                  </a:solidFill>
                </a:rPr>
                <a:t> Oto-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etnografik</a:t>
              </a:r>
              <a:r>
                <a:rPr lang="en-GB" sz="2800" kern="1200" dirty="0">
                  <a:solidFill>
                    <a:schemeClr val="tx1"/>
                  </a:solidFill>
                </a:rPr>
                <a:t>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Anlatılar</a:t>
              </a:r>
              <a:r>
                <a:rPr lang="en-GB" sz="2800" kern="1200" dirty="0">
                  <a:solidFill>
                    <a:schemeClr val="tx1"/>
                  </a:solidFill>
                </a:rPr>
                <a:t>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Aracılığıyla</a:t>
              </a:r>
              <a:r>
                <a:rPr lang="en-GB" sz="2800" kern="1200" dirty="0">
                  <a:solidFill>
                    <a:schemeClr val="tx1"/>
                  </a:solidFill>
                </a:rPr>
                <a:t> </a:t>
              </a:r>
              <a:r>
                <a:rPr lang="en-GB" sz="2800" kern="1200" dirty="0" err="1">
                  <a:solidFill>
                    <a:schemeClr val="tx1"/>
                  </a:solidFill>
                </a:rPr>
                <a:t>Dönüştürülmesi</a:t>
              </a:r>
              <a:r>
                <a:rPr lang="en-GB" sz="2800" kern="1200" dirty="0">
                  <a:solidFill>
                    <a:schemeClr val="tx1"/>
                  </a:solidFill>
                </a:rPr>
                <a:t>, </a:t>
              </a:r>
              <a:r>
                <a:rPr lang="en-GB" sz="2800" i="1" kern="1200" dirty="0" err="1">
                  <a:solidFill>
                    <a:schemeClr val="tx1"/>
                  </a:solidFill>
                </a:rPr>
                <a:t>Rol</a:t>
              </a:r>
              <a:r>
                <a:rPr lang="en-GB" sz="2800" i="1" kern="1200" dirty="0">
                  <a:solidFill>
                    <a:schemeClr val="tx1"/>
                  </a:solidFill>
                </a:rPr>
                <a:t>: </a:t>
              </a:r>
              <a:r>
                <a:rPr lang="en-GB" sz="2800" i="1" kern="1200" dirty="0" err="1">
                  <a:solidFill>
                    <a:schemeClr val="tx1"/>
                  </a:solidFill>
                </a:rPr>
                <a:t>Araştırmacı</a:t>
              </a:r>
              <a:r>
                <a:rPr lang="en-GB" sz="2800" i="1" kern="1200" dirty="0">
                  <a:solidFill>
                    <a:schemeClr val="tx1"/>
                  </a:solidFill>
                </a:rPr>
                <a:t> (</a:t>
              </a:r>
              <a:r>
                <a:rPr lang="en-GB" sz="2800" i="1" kern="1200" dirty="0" err="1">
                  <a:solidFill>
                    <a:schemeClr val="tx1"/>
                  </a:solidFill>
                </a:rPr>
                <a:t>imza</a:t>
              </a:r>
              <a:r>
                <a:rPr lang="en-GB" sz="2800" i="1" kern="1200" dirty="0">
                  <a:solidFill>
                    <a:schemeClr val="tx1"/>
                  </a:solidFill>
                </a:rPr>
                <a:t> </a:t>
              </a:r>
              <a:r>
                <a:rPr lang="en-GB" sz="2800" i="1" kern="1200" dirty="0" err="1">
                  <a:solidFill>
                    <a:schemeClr val="tx1"/>
                  </a:solidFill>
                </a:rPr>
                <a:t>sürecinde</a:t>
              </a:r>
              <a:r>
                <a:rPr lang="en-GB" sz="2800" i="1" kern="1200" dirty="0">
                  <a:solidFill>
                    <a:schemeClr val="tx1"/>
                  </a:solidFill>
                </a:rPr>
                <a:t>)</a:t>
              </a:r>
              <a:endParaRPr lang="en-US" sz="2800" i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1975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245816" y="6875970"/>
            <a:ext cx="8793358" cy="648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2800" b="0" i="1" dirty="0">
                <a:solidFill>
                  <a:srgbClr val="A40304"/>
                </a:solidFill>
                <a:effectLst/>
              </a:rPr>
              <a:t>Ambassadors Fund for Cultural Preservation (AFCP)</a:t>
            </a:r>
          </a:p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FB7B424-526A-E44B-B0FB-DCC0D4F45F59}"/>
              </a:ext>
            </a:extLst>
          </p:cNvPr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4EEF7DA-746C-F246-9D61-161C281EDBA0}"/>
              </a:ext>
            </a:extLst>
          </p:cNvPr>
          <p:cNvGrpSpPr/>
          <p:nvPr/>
        </p:nvGrpSpPr>
        <p:grpSpPr>
          <a:xfrm>
            <a:off x="921780" y="4051642"/>
            <a:ext cx="11161240" cy="2169521"/>
            <a:chOff x="1415" y="89703"/>
            <a:chExt cx="5519265" cy="3311559"/>
          </a:xfrm>
          <a:scene3d>
            <a:camera prst="orthographicFront"/>
            <a:lightRig rig="chilly" dir="t"/>
          </a:scene3d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E27D19-34BD-C943-B4D0-F7104F1F3604}"/>
                </a:ext>
              </a:extLst>
            </p:cNvPr>
            <p:cNvSpPr/>
            <p:nvPr/>
          </p:nvSpPr>
          <p:spPr>
            <a:xfrm>
              <a:off x="1415" y="89703"/>
              <a:ext cx="5519265" cy="3311559"/>
            </a:xfrm>
            <a:prstGeom prst="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en-T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9C0F9A-67EA-9B4E-B00C-E5CACC8DDB9C}"/>
                </a:ext>
              </a:extLst>
            </p:cNvPr>
            <p:cNvSpPr txBox="1"/>
            <p:nvPr/>
          </p:nvSpPr>
          <p:spPr>
            <a:xfrm>
              <a:off x="1415" y="89703"/>
              <a:ext cx="5519265" cy="3311559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64000"/>
              </a:schemeClr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t" anchorCtr="0">
              <a:noAutofit/>
            </a:bodyPr>
            <a:lstStyle/>
            <a:p>
              <a:pPr lvl="0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900" b="1" kern="1200" dirty="0">
                  <a:solidFill>
                    <a:srgbClr val="A40304"/>
                  </a:solidFill>
                  <a:effectLst/>
                </a:rPr>
                <a:t>Proje </a:t>
              </a:r>
              <a:r>
                <a:rPr lang="tr-TR" sz="2800" b="1" dirty="0">
                  <a:solidFill>
                    <a:srgbClr val="A40304"/>
                  </a:solidFill>
                </a:rPr>
                <a:t>Başlığı: </a:t>
              </a:r>
              <a:r>
                <a:rPr lang="tr-TR" sz="2800" dirty="0">
                  <a:solidFill>
                    <a:schemeClr val="tx1"/>
                  </a:solidFill>
                </a:rPr>
                <a:t>Yeraltı Su Kaynaklarının Kültürel Miras ve Sürdürülebilir Kalkınma Bağlamında Değerlendirilmesi: İçmeler-Barbaros-</a:t>
              </a:r>
              <a:r>
                <a:rPr lang="tr-TR" sz="2800" dirty="0" err="1">
                  <a:solidFill>
                    <a:schemeClr val="tx1"/>
                  </a:solidFill>
                </a:rPr>
                <a:t>Kadıovacık</a:t>
              </a:r>
              <a:r>
                <a:rPr lang="tr-TR" sz="2800" dirty="0">
                  <a:solidFill>
                    <a:schemeClr val="tx1"/>
                  </a:solidFill>
                </a:rPr>
                <a:t>-Ildırı Su Hattı Araştırması</a:t>
              </a:r>
            </a:p>
            <a:p>
              <a:pPr lvl="0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dirty="0">
                  <a:solidFill>
                    <a:srgbClr val="A40304"/>
                  </a:solidFill>
                </a:rPr>
                <a:t>Proje Yürütücüsü: </a:t>
              </a:r>
              <a:r>
                <a:rPr lang="tr-TR" sz="2800" dirty="0">
                  <a:solidFill>
                    <a:schemeClr val="tx1"/>
                  </a:solidFill>
                </a:rPr>
                <a:t>Doç. Dr. Hülya YÜCEER</a:t>
              </a:r>
              <a:endParaRPr lang="en-US" sz="2800" b="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F1E535F4-A363-9C49-A759-BEE23120763D}"/>
              </a:ext>
            </a:extLst>
          </p:cNvPr>
          <p:cNvSpPr txBox="1">
            <a:spLocks/>
          </p:cNvSpPr>
          <p:nvPr/>
        </p:nvSpPr>
        <p:spPr>
          <a:xfrm>
            <a:off x="1245816" y="1474615"/>
            <a:ext cx="8272536" cy="257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rgbClr val="A40304"/>
                </a:solidFill>
              </a:rPr>
              <a:t>Başlanan Araştırma Projeleri:</a:t>
            </a:r>
          </a:p>
          <a:p>
            <a:pPr hangingPunct="1"/>
            <a:endParaRPr lang="tr-TR" sz="2800" b="1" i="0" dirty="0">
              <a:solidFill>
                <a:srgbClr val="C00000"/>
              </a:solidFill>
              <a:effectLst/>
            </a:endParaRPr>
          </a:p>
          <a:p>
            <a:pPr algn="just">
              <a:spcAft>
                <a:spcPts val="800"/>
              </a:spcAft>
            </a:pPr>
            <a:r>
              <a:rPr lang="tr-TR" sz="2800" b="1" dirty="0">
                <a:solidFill>
                  <a:schemeClr val="tx1"/>
                </a:solidFill>
              </a:rPr>
              <a:t>Dr. Yasemin Özcan Gönülal &amp; Dr. Ozan </a:t>
            </a:r>
            <a:r>
              <a:rPr lang="tr-TR" sz="2800" b="1" dirty="0" err="1">
                <a:solidFill>
                  <a:schemeClr val="tx1"/>
                </a:solidFill>
              </a:rPr>
              <a:t>Uştuk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</a:p>
          <a:p>
            <a:pPr algn="just">
              <a:spcAft>
                <a:spcPts val="800"/>
              </a:spcAft>
            </a:pPr>
            <a:r>
              <a:rPr lang="tr-TR" sz="2800" b="1" i="1" dirty="0">
                <a:solidFill>
                  <a:schemeClr val="tx1"/>
                </a:solidFill>
              </a:rPr>
              <a:t>Rol: Araştırmacı (Başvuru sürecinde)</a:t>
            </a:r>
          </a:p>
          <a:p>
            <a:pPr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074833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705756" y="2500536"/>
            <a:ext cx="11593288" cy="554461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400000"/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800" b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solidFill>
                  <a:srgbClr val="A40304"/>
                </a:solidFill>
              </a:rPr>
              <a:t>Yayın Kurulu Üyeliği: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Dr. Yasemin Özcan Gönülal, İBB Kent Kitaplığı Yayın Kurulu Üyeliği, 2019-2020.</a:t>
            </a:r>
            <a:r>
              <a:rPr lang="tr-TR" sz="2800" b="1" dirty="0">
                <a:solidFill>
                  <a:srgbClr val="C00000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b="1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>
                <a:solidFill>
                  <a:srgbClr val="A40304"/>
                </a:solidFill>
              </a:rPr>
              <a:t>Hakemlik: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Dr. Ozan Uştuk, Moment Dergi - Hacettepe Üniversitesi İletişim Fakültesi Kültürel Çalışmalar Dergisi, (2019- devam ediyor)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Uluslararası Beşeri ve Sosyal Bilimler İnceleme Dergisi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Nitel Sosyal Bilimler Dergisi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</p:spTree>
    <p:extLst>
      <p:ext uri="{BB962C8B-B14F-4D97-AF65-F5344CB8AC3E}">
        <p14:creationId xmlns:p14="http://schemas.microsoft.com/office/powerpoint/2010/main" val="669851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43780-327B-E846-B112-D25F2EDC3221}"/>
              </a:ext>
            </a:extLst>
          </p:cNvPr>
          <p:cNvSpPr/>
          <p:nvPr/>
        </p:nvSpPr>
        <p:spPr>
          <a:xfrm>
            <a:off x="1308637" y="3999637"/>
            <a:ext cx="1024671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GENEL KÜLTÜR DERSLERİ BÖLÜMÜ</a:t>
            </a:r>
          </a:p>
          <a:p>
            <a:pPr algn="ctr"/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2020 YILI FAALİYET RAPORU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608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671555" y="2068488"/>
            <a:ext cx="11661690" cy="720080"/>
          </a:xfrm>
        </p:spPr>
        <p:txBody>
          <a:bodyPr anchor="t">
            <a:noAutofit/>
          </a:bodyPr>
          <a:lstStyle/>
          <a:p>
            <a:r>
              <a:rPr lang="tr-TR" sz="2800" b="1" dirty="0">
                <a:solidFill>
                  <a:srgbClr val="A40304"/>
                </a:solidFill>
              </a:rPr>
              <a:t>Gerçekleşmesine Katkıda Bulunulan Eğitim Faaliyetleri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671555" y="3652664"/>
            <a:ext cx="11661690" cy="442849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400000"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tr-TR" sz="2800" b="1" dirty="0">
              <a:solidFill>
                <a:schemeClr val="tx1"/>
              </a:solidFill>
            </a:endParaRPr>
          </a:p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İYTE </a:t>
            </a:r>
            <a:r>
              <a:rPr lang="tr-TR" sz="2800" b="1" dirty="0">
                <a:solidFill>
                  <a:schemeClr val="tx1"/>
                </a:solidFill>
                <a:ea typeface="Times New Roman" panose="02020603050405020304" pitchFamily="18" charset="0"/>
              </a:rPr>
              <a:t>2. Lise Bilim Kampı Kış Okulu’nda (20-24 Ocak 2020), </a:t>
            </a:r>
            <a:r>
              <a:rPr lang="tr-TR" sz="2800" b="1" dirty="0">
                <a:solidFill>
                  <a:schemeClr val="tx1"/>
                </a:solidFill>
              </a:rPr>
              <a:t>2 öğretim görevlimiz ders verdi.</a:t>
            </a:r>
          </a:p>
          <a:p>
            <a:pPr hangingPunct="1"/>
            <a:endParaRPr lang="tr-TR" sz="1200" b="1" dirty="0">
              <a:solidFill>
                <a:schemeClr val="tx1"/>
              </a:solidFill>
            </a:endParaRPr>
          </a:p>
          <a:p>
            <a:pPr marL="457200" lvl="3" indent="-457200" hangingPunct="1">
              <a:buFont typeface="Courier New" panose="02070309020205020404" pitchFamily="49" charset="0"/>
              <a:buChar char="o"/>
            </a:pPr>
            <a:r>
              <a:rPr lang="tr-TR" sz="2800" dirty="0" err="1">
                <a:solidFill>
                  <a:schemeClr val="tx1"/>
                </a:solidFill>
              </a:rPr>
              <a:t>Öğr</a:t>
            </a:r>
            <a:r>
              <a:rPr lang="tr-TR" sz="2800" dirty="0">
                <a:solidFill>
                  <a:schemeClr val="tx1"/>
                </a:solidFill>
              </a:rPr>
              <a:t>. Gör. Dr. Yasemin Özcan </a:t>
            </a:r>
            <a:r>
              <a:rPr lang="tr-TR" sz="2800" dirty="0" err="1">
                <a:solidFill>
                  <a:schemeClr val="tx1"/>
                </a:solidFill>
              </a:rPr>
              <a:t>Gönülal</a:t>
            </a:r>
            <a:endParaRPr lang="tr-TR" sz="2800" dirty="0">
              <a:solidFill>
                <a:schemeClr val="tx1"/>
              </a:solidFill>
            </a:endParaRPr>
          </a:p>
          <a:p>
            <a:pPr lvl="3" hangingPunct="1"/>
            <a:r>
              <a:rPr lang="tr-TR" sz="2800" dirty="0">
                <a:solidFill>
                  <a:srgbClr val="002060"/>
                </a:solidFill>
                <a:ea typeface="Times New Roman" panose="02020603050405020304" pitchFamily="18" charset="0"/>
              </a:rPr>
              <a:t>"Türkçenin Etkili ve Doğru Kullanımı"</a:t>
            </a:r>
            <a:endParaRPr lang="tr-TR" sz="2800" dirty="0">
              <a:solidFill>
                <a:srgbClr val="002060"/>
              </a:solidFill>
            </a:endParaRPr>
          </a:p>
          <a:p>
            <a:pPr marL="457200" lvl="3" indent="-457200" hangingPunct="1">
              <a:buFont typeface="Courier New" panose="02070309020205020404" pitchFamily="49" charset="0"/>
              <a:buChar char="o"/>
            </a:pPr>
            <a:r>
              <a:rPr lang="tr-TR" sz="2800" dirty="0" err="1">
                <a:solidFill>
                  <a:schemeClr val="tx1"/>
                </a:solidFill>
              </a:rPr>
              <a:t>Öğr</a:t>
            </a:r>
            <a:r>
              <a:rPr lang="tr-TR" sz="2800" dirty="0">
                <a:solidFill>
                  <a:schemeClr val="tx1"/>
                </a:solidFill>
              </a:rPr>
              <a:t>. Gör. Figen </a:t>
            </a:r>
            <a:r>
              <a:rPr lang="tr-TR" sz="2800" dirty="0" err="1">
                <a:solidFill>
                  <a:schemeClr val="tx1"/>
                </a:solidFill>
              </a:rPr>
              <a:t>Ertuman</a:t>
            </a:r>
            <a:endParaRPr lang="tr-TR" sz="2800" dirty="0">
              <a:solidFill>
                <a:schemeClr val="tx1"/>
              </a:solidFill>
            </a:endParaRPr>
          </a:p>
          <a:p>
            <a:pPr lvl="3" hangingPunct="1"/>
            <a:r>
              <a:rPr lang="tr-TR" sz="28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"Çeşitli Kas Guruplarına Yönelik Çalışmalar"</a:t>
            </a:r>
            <a:endParaRPr lang="tr-T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40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647534" y="2944226"/>
            <a:ext cx="6624736" cy="2857035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Öğr</a:t>
            </a: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Gör. Mine </a:t>
            </a:r>
            <a:r>
              <a:rPr lang="tr-TR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Okcu</a:t>
            </a:r>
            <a:endParaRPr lang="tr-T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26 Ekim 2020 </a:t>
            </a: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İYTE Akademik Açılış Töreni </a:t>
            </a: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Konser Programı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 Kasım 2020 </a:t>
            </a: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Teknopark Ödül Töreni    </a:t>
            </a: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Konser Programı</a:t>
            </a:r>
            <a:r>
              <a:rPr lang="tr-T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tr-TR" sz="2400" dirty="0">
              <a:solidFill>
                <a:schemeClr val="bg2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625630" y="1708448"/>
            <a:ext cx="11953328" cy="100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rgbClr val="A40304"/>
                </a:solidFill>
              </a:rPr>
              <a:t>Gerçekleşmesine Katkıda Bulunulan Kültür, Sanat Faaliyetleri ve Önemli Günler</a:t>
            </a:r>
            <a:endParaRPr lang="tr-TR" sz="2800" dirty="0">
              <a:solidFill>
                <a:srgbClr val="A40304"/>
              </a:solidFill>
            </a:endParaRPr>
          </a:p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30F10B2-3D60-3045-92BC-2B3F126782C9}"/>
              </a:ext>
            </a:extLst>
          </p:cNvPr>
          <p:cNvSpPr txBox="1">
            <a:spLocks/>
          </p:cNvSpPr>
          <p:nvPr/>
        </p:nvSpPr>
        <p:spPr>
          <a:xfrm>
            <a:off x="5494288" y="6028928"/>
            <a:ext cx="6624736" cy="27363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00000"/>
              </a:lnSpc>
              <a:spcAft>
                <a:spcPts val="800"/>
              </a:spcAft>
            </a:pP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Özel günlerde konuşmacı desteği</a:t>
            </a:r>
          </a:p>
          <a:p>
            <a:pPr hangingPunct="1">
              <a:lnSpc>
                <a:spcPct val="100000"/>
              </a:lnSpc>
              <a:spcAft>
                <a:spcPts val="800"/>
              </a:spcAft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 Temmuz </a:t>
            </a: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Millî Birlik ve Demokrasi Günü </a:t>
            </a: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Prof. Dr. Hasan Mert</a:t>
            </a:r>
          </a:p>
          <a:p>
            <a:pPr hangingPunct="1">
              <a:lnSpc>
                <a:spcPct val="100000"/>
              </a:lnSpc>
              <a:spcAft>
                <a:spcPts val="800"/>
              </a:spcAft>
            </a:pP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29 Ekim </a:t>
            </a: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Cumhuriyet Bayramı </a:t>
            </a:r>
            <a:r>
              <a:rPr lang="tr-TR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       Dr. Elçin Yılmaz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CB5AC-54E4-AC48-838A-EE6458402F9F}"/>
              </a:ext>
            </a:extLst>
          </p:cNvPr>
          <p:cNvSpPr/>
          <p:nvPr/>
        </p:nvSpPr>
        <p:spPr>
          <a:xfrm>
            <a:off x="7272270" y="2944226"/>
            <a:ext cx="144016" cy="2857035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>
            <a:off x="12119024" y="6028929"/>
            <a:ext cx="133266" cy="2736304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718909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83605" y="1492424"/>
            <a:ext cx="5270724" cy="936104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A40304"/>
                </a:solidFill>
              </a:rPr>
              <a:t>202</a:t>
            </a:r>
            <a:r>
              <a:rPr lang="tr-TR" b="1" dirty="0">
                <a:solidFill>
                  <a:srgbClr val="A40304"/>
                </a:solidFill>
              </a:rPr>
              <a:t>1</a:t>
            </a:r>
            <a:r>
              <a:rPr lang="en-US" b="1" dirty="0">
                <a:solidFill>
                  <a:srgbClr val="A40304"/>
                </a:solidFill>
              </a:rPr>
              <a:t> </a:t>
            </a:r>
            <a:r>
              <a:rPr lang="en-US" b="1" dirty="0" err="1">
                <a:solidFill>
                  <a:srgbClr val="A40304"/>
                </a:solidFill>
              </a:rPr>
              <a:t>Hedefleri</a:t>
            </a:r>
            <a:r>
              <a:rPr lang="tr-TR" b="1" dirty="0">
                <a:solidFill>
                  <a:srgbClr val="A40304"/>
                </a:solidFill>
              </a:rPr>
              <a:t>m</a:t>
            </a:r>
            <a:r>
              <a:rPr lang="en-US" b="1" dirty="0" err="1">
                <a:solidFill>
                  <a:srgbClr val="A40304"/>
                </a:solidFill>
              </a:rPr>
              <a:t>iz</a:t>
            </a:r>
            <a:r>
              <a:rPr lang="tr-TR" b="1" dirty="0">
                <a:solidFill>
                  <a:srgbClr val="A40304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5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b="1" dirty="0">
                <a:solidFill>
                  <a:srgbClr val="A40304"/>
                </a:solidFill>
              </a:rPr>
              <a:t>202</a:t>
            </a:r>
            <a:r>
              <a:rPr lang="tr-TR" sz="3600" b="1" dirty="0">
                <a:solidFill>
                  <a:srgbClr val="A40304"/>
                </a:solidFill>
              </a:rPr>
              <a:t>1</a:t>
            </a:r>
            <a:r>
              <a:rPr lang="en-US" sz="3600" b="1" dirty="0">
                <a:solidFill>
                  <a:srgbClr val="A40304"/>
                </a:solidFill>
              </a:rPr>
              <a:t>’de </a:t>
            </a:r>
            <a:r>
              <a:rPr lang="en-US" sz="3600" b="1" dirty="0" err="1">
                <a:solidFill>
                  <a:srgbClr val="A40304"/>
                </a:solidFill>
              </a:rPr>
              <a:t>Yapılması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Planlanan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Çalışmalar</a:t>
            </a:r>
            <a:endParaRPr lang="en-US" sz="3600" b="1" dirty="0">
              <a:solidFill>
                <a:srgbClr val="A40304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83605" y="2428528"/>
            <a:ext cx="11679435" cy="637712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2"/>
            </a:solidFill>
            <a:miter lim="400000"/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514350" indent="-514350">
              <a:buAutoNum type="arabicPeriod"/>
            </a:pPr>
            <a:r>
              <a:rPr kumimoji="0" lang="tr-TR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Sosyal</a:t>
            </a:r>
            <a:r>
              <a:rPr kumimoji="0" lang="tr-TR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 ve beşeri bilimler </a:t>
            </a:r>
            <a:r>
              <a:rPr lang="tr-TR" dirty="0">
                <a:solidFill>
                  <a:schemeClr val="tx1"/>
                </a:solidFill>
              </a:rPr>
              <a:t>alanlarında bilimsel toplantılar dizisi olarak başlattığımız</a:t>
            </a:r>
          </a:p>
          <a:p>
            <a:r>
              <a:rPr lang="tr-TR" dirty="0">
                <a:solidFill>
                  <a:schemeClr val="tx1"/>
                </a:solidFill>
              </a:rPr>
              <a:t>kolokyumlarımıza </a:t>
            </a:r>
            <a:r>
              <a:rPr kumimoji="0" lang="tr-TR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devam edilecektir. Yıl içinde 5 bilimsel toplantı yapılması planlanmaktadır.</a:t>
            </a:r>
          </a:p>
          <a:p>
            <a:endParaRPr kumimoji="0" lang="tr-TR" b="0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  <a:p>
            <a:r>
              <a:rPr lang="tr-TR" dirty="0">
                <a:solidFill>
                  <a:schemeClr val="tx1"/>
                </a:solidFill>
              </a:rPr>
              <a:t>2. Eğitim Planımızda güncellemeler devam edecektir. Güz dönemi için iki yeni ders  üzerinde çalışılmaktadır:</a:t>
            </a:r>
          </a:p>
          <a:p>
            <a:endParaRPr lang="tr-TR" dirty="0">
              <a:solidFill>
                <a:schemeClr val="tx1"/>
              </a:solidFill>
            </a:endParaRPr>
          </a:p>
          <a:p>
            <a:pPr lvl="5"/>
            <a:r>
              <a:rPr kumimoji="0" lang="tr-TR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"/>
              </a:rPr>
              <a:t>	Kariyer Yönetimi: </a:t>
            </a:r>
            <a:r>
              <a:rPr kumimoji="0" lang="tr-TR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Yeniden tasarlanıp zorunlu dersler arasında güz 	döneminde açılması planlanmaktadır.</a:t>
            </a:r>
          </a:p>
          <a:p>
            <a:pPr lvl="5"/>
            <a:endParaRPr lang="tr-TR" dirty="0">
              <a:solidFill>
                <a:schemeClr val="tx1"/>
              </a:solidFill>
            </a:endParaRPr>
          </a:p>
          <a:p>
            <a:r>
              <a:rPr lang="tr-TR" b="1" dirty="0">
                <a:solidFill>
                  <a:srgbClr val="C00000"/>
                </a:solidFill>
              </a:rPr>
              <a:t>	Afet Yönetimi: </a:t>
            </a:r>
            <a:r>
              <a:rPr lang="tr-TR" dirty="0">
                <a:solidFill>
                  <a:schemeClr val="tx1"/>
                </a:solidFill>
              </a:rPr>
              <a:t>Mimarlık ve Mühendislik Fakülteleri iş birliği ile 	planlanıp seçmeli ders olarak açılacaktır.</a:t>
            </a:r>
          </a:p>
          <a:p>
            <a:endParaRPr lang="tr-TR" dirty="0">
              <a:solidFill>
                <a:schemeClr val="tx1"/>
              </a:solidFill>
            </a:endParaRPr>
          </a:p>
          <a:p>
            <a:pPr lvl="1"/>
            <a:r>
              <a:rPr lang="tr-TR" dirty="0">
                <a:solidFill>
                  <a:schemeClr val="tx1"/>
                </a:solidFill>
              </a:rPr>
              <a:t>3. Eğitim Bilimleri alanında </a:t>
            </a:r>
            <a:r>
              <a:rPr lang="tr-TR" b="1" dirty="0">
                <a:solidFill>
                  <a:srgbClr val="C00000"/>
                </a:solidFill>
              </a:rPr>
              <a:t>EDU kodlu </a:t>
            </a:r>
            <a:r>
              <a:rPr lang="tr-TR" dirty="0">
                <a:solidFill>
                  <a:schemeClr val="tx1"/>
                </a:solidFill>
              </a:rPr>
              <a:t> seçmeli ders açılması planlanmaktadır.</a:t>
            </a:r>
          </a:p>
          <a:p>
            <a:pPr lvl="1"/>
            <a:r>
              <a:rPr lang="tr-TR" dirty="0">
                <a:solidFill>
                  <a:schemeClr val="tx1"/>
                </a:solidFill>
              </a:rPr>
              <a:t> </a:t>
            </a:r>
          </a:p>
          <a:p>
            <a:r>
              <a:rPr lang="tr-TR" dirty="0">
                <a:solidFill>
                  <a:schemeClr val="tx1"/>
                </a:solidFill>
              </a:rPr>
              <a:t>4. </a:t>
            </a:r>
            <a:r>
              <a:rPr kumimoji="0" lang="tr-TR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Zorunlu olan </a:t>
            </a:r>
            <a:r>
              <a:rPr kumimoji="0" lang="tr-TR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"/>
              </a:rPr>
              <a:t>Tarih </a:t>
            </a:r>
            <a:r>
              <a:rPr kumimoji="0" lang="tr-TR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ve </a:t>
            </a:r>
            <a:r>
              <a:rPr kumimoji="0" lang="tr-TR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Helvetica Neue"/>
              </a:rPr>
              <a:t>Türk Dili </a:t>
            </a:r>
            <a:r>
              <a:rPr kumimoji="0" lang="tr-TR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derslerindeki çakışma sorunu çözümlenmeye çalışılacaktır.</a:t>
            </a:r>
          </a:p>
        </p:txBody>
      </p:sp>
    </p:spTree>
    <p:extLst>
      <p:ext uri="{BB962C8B-B14F-4D97-AF65-F5344CB8AC3E}">
        <p14:creationId xmlns:p14="http://schemas.microsoft.com/office/powerpoint/2010/main" val="30331967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029792" y="3220616"/>
            <a:ext cx="10513168" cy="3590528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endParaRPr lang="tr-TR" sz="28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tr-TR" sz="2800" b="1" dirty="0">
                <a:solidFill>
                  <a:schemeClr val="tx1"/>
                </a:solidFill>
              </a:rPr>
              <a:t>Tarih alanında öğretim görevlisi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tr-TR" sz="2800" dirty="0">
                <a:solidFill>
                  <a:schemeClr val="tx1"/>
                </a:solidFill>
              </a:rPr>
              <a:t>Disiplinler arası alanlarda çalışıp ders verebilecek ve proje yazma potansiyeli olan yönetim bilimleri ve organizasyon alanında bir öğretim görevlisi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5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b="1" dirty="0">
                <a:solidFill>
                  <a:srgbClr val="A40304"/>
                </a:solidFill>
              </a:rPr>
              <a:t>202</a:t>
            </a:r>
            <a:r>
              <a:rPr lang="tr-TR" sz="3600" b="1" dirty="0">
                <a:solidFill>
                  <a:srgbClr val="A40304"/>
                </a:solidFill>
              </a:rPr>
              <a:t>1</a:t>
            </a:r>
            <a:r>
              <a:rPr lang="en-US" sz="3600" b="1" dirty="0">
                <a:solidFill>
                  <a:srgbClr val="A40304"/>
                </a:solidFill>
              </a:rPr>
              <a:t>’de </a:t>
            </a:r>
            <a:r>
              <a:rPr lang="en-US" sz="3600" b="1" dirty="0" err="1">
                <a:solidFill>
                  <a:srgbClr val="A40304"/>
                </a:solidFill>
              </a:rPr>
              <a:t>Yapılması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Planlanan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Çalışmalar</a:t>
            </a:r>
            <a:endParaRPr lang="en-US" sz="3600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F0AAE5B-EB89-C042-A4C6-579FEABBA908}"/>
              </a:ext>
            </a:extLst>
          </p:cNvPr>
          <p:cNvSpPr txBox="1">
            <a:spLocks/>
          </p:cNvSpPr>
          <p:nvPr/>
        </p:nvSpPr>
        <p:spPr>
          <a:xfrm>
            <a:off x="583605" y="1492424"/>
            <a:ext cx="5126708" cy="936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rmAutofit fontScale="925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b="1" dirty="0">
                <a:solidFill>
                  <a:srgbClr val="A40304"/>
                </a:solidFill>
              </a:rPr>
              <a:t>İstihdam Hedeflerimiz</a:t>
            </a: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53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7366496" y="412304"/>
            <a:ext cx="3975018" cy="484296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A40304"/>
                </a:solidFill>
              </a:rPr>
              <a:t>Ek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Görüş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ve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Öneriler</a:t>
            </a:r>
            <a:endParaRPr lang="en-US" sz="2800" b="1" dirty="0">
              <a:solidFill>
                <a:srgbClr val="A40304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813768" y="1420416"/>
            <a:ext cx="11377264" cy="2252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r-TR" sz="28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+mn-lt"/>
                <a:sym typeface="Helvetica Neue"/>
              </a:rPr>
              <a:t>İdari: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Depremden az da olsa hasar gören binamızın onarımının yapılması, özellikle sorunlu olan bölüm başkanlığı odasının bulunduğu </a:t>
            </a:r>
            <a:r>
              <a:rPr lang="tr-TR" sz="2800" dirty="0">
                <a:solidFill>
                  <a:schemeClr val="tx1"/>
                </a:solidFill>
                <a:latin typeface="+mn-lt"/>
              </a:rPr>
              <a:t>bölümün çatısının</a:t>
            </a:r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 onarımının tamamlanması</a:t>
            </a: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tr-TR" sz="2800" baseline="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9F1C57D-1E7E-4B60-B4A3-DC9BF2A66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12" y="4372512"/>
            <a:ext cx="5665248" cy="4248936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198E555-BB06-478C-BD27-AB72FC5FB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842" y="3508648"/>
            <a:ext cx="4197660" cy="559688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23E2BD6-00BE-4D93-A752-C89120FE7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16" y="3508648"/>
            <a:ext cx="4482498" cy="597666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035505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7366496" y="412304"/>
            <a:ext cx="3975018" cy="484296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A40304"/>
                </a:solidFill>
              </a:rPr>
              <a:t>Ek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Görüş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ve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Öneriler</a:t>
            </a:r>
            <a:endParaRPr lang="en-US" sz="2800" b="1" dirty="0">
              <a:solidFill>
                <a:srgbClr val="A40304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EE7B773-C091-4CED-B7C6-4357A7A4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128" y="3281131"/>
            <a:ext cx="4653136" cy="620418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5" name="Metin kutusu 2">
            <a:extLst>
              <a:ext uri="{FF2B5EF4-FFF2-40B4-BE49-F238E27FC236}">
                <a16:creationId xmlns:a16="http://schemas.microsoft.com/office/drawing/2014/main" id="{FC0F2339-F59A-244F-BA5B-9EA7727E181A}"/>
              </a:ext>
            </a:extLst>
          </p:cNvPr>
          <p:cNvSpPr txBox="1"/>
          <p:nvPr/>
        </p:nvSpPr>
        <p:spPr>
          <a:xfrm>
            <a:off x="813768" y="1420416"/>
            <a:ext cx="11377264" cy="2252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tr-TR" sz="2800" b="1" i="0" u="none" strike="noStrike" cap="none" spc="0" normalizeH="0" baseline="0" dirty="0">
                <a:ln>
                  <a:noFill/>
                </a:ln>
                <a:solidFill>
                  <a:srgbClr val="A40304"/>
                </a:solidFill>
                <a:effectLst/>
                <a:uFillTx/>
                <a:latin typeface="+mn-lt"/>
                <a:sym typeface="Helvetica Neue"/>
              </a:rPr>
              <a:t>İdari:</a:t>
            </a: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Depremden az da olsa hasar gören binamızın onarımının yapılması, özellikle sorunlu olan bölüm başkanlığı odasının bulunduğu </a:t>
            </a:r>
            <a:r>
              <a:rPr lang="tr-TR" sz="2800" dirty="0">
                <a:solidFill>
                  <a:schemeClr val="tx1"/>
                </a:solidFill>
                <a:latin typeface="+mn-lt"/>
              </a:rPr>
              <a:t>bölümün çatısının</a:t>
            </a:r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 onarımının tamamlanması</a:t>
            </a: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tr-TR" sz="2800" baseline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84913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7366496" y="412304"/>
            <a:ext cx="3975018" cy="484296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A40304"/>
                </a:solidFill>
              </a:rPr>
              <a:t>Ek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Görüş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ve</a:t>
            </a:r>
            <a:r>
              <a:rPr lang="en-US" sz="2800" b="1" dirty="0">
                <a:solidFill>
                  <a:srgbClr val="A40304"/>
                </a:solidFill>
              </a:rPr>
              <a:t> </a:t>
            </a:r>
            <a:r>
              <a:rPr lang="en-US" sz="2800" b="1" dirty="0" err="1">
                <a:solidFill>
                  <a:srgbClr val="A40304"/>
                </a:solidFill>
              </a:rPr>
              <a:t>Öneriler</a:t>
            </a:r>
            <a:endParaRPr lang="en-US" sz="2800" b="1" dirty="0">
              <a:solidFill>
                <a:srgbClr val="A40304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97744" y="2068488"/>
            <a:ext cx="12025336" cy="3114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endParaRPr lang="tr-TR" sz="2800" dirty="0">
              <a:solidFill>
                <a:schemeClr val="tx1"/>
              </a:solidFill>
              <a:latin typeface="+mn-lt"/>
            </a:endParaRP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tr-TR" sz="2800" b="1" dirty="0">
                <a:solidFill>
                  <a:srgbClr val="A40304"/>
                </a:solidFill>
                <a:latin typeface="+mn-lt"/>
              </a:rPr>
              <a:t>Akademik: </a:t>
            </a: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tr-TR" sz="2800" b="1" dirty="0">
              <a:solidFill>
                <a:srgbClr val="A40304"/>
              </a:solidFill>
              <a:latin typeface="+mn-lt"/>
            </a:endParaRPr>
          </a:p>
          <a:p>
            <a:pPr marL="457200" marR="0" indent="-45720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Bölümüzde insan ve toplum bilimleri alanında yürütülen bilimsel faaliyetlerin desteklenmesi, </a:t>
            </a:r>
            <a:r>
              <a:rPr kumimoji="0" lang="tr-TR" sz="28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İYTE’nin</a:t>
            </a:r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 akademik yükselme</a:t>
            </a: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sym typeface="Helvetica Neue"/>
              </a:rPr>
              <a:t> kriterlerini sağlamayı başaran öğretim görevlilerine diğer bölümlerde uygulanan prosedürlerin uygulanması, akademik özlük haklarının verilmesi.</a:t>
            </a:r>
          </a:p>
          <a:p>
            <a:pPr marR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tr-TR" sz="2800" baseline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64982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Shape 1656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657" name="Shape 1657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662" name="Group 1662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658" name="Shape 1658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63" name="Shape 1663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4" name="Shape 1664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5" name="Shape 1665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4582044" y="2122858"/>
            <a:ext cx="3840710" cy="656482"/>
          </a:xfrm>
          <a:prstGeom prst="rect">
            <a:avLst/>
          </a:prstGeom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TEŞEKKÜRLER</a:t>
            </a:r>
          </a:p>
        </p:txBody>
      </p:sp>
      <p:pic>
        <p:nvPicPr>
          <p:cNvPr id="166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69" y="3622374"/>
            <a:ext cx="4286862" cy="42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562" y="52424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" grpId="0" animBg="1" advAuto="0"/>
      <p:bldP spid="1667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586076" y="1362164"/>
            <a:ext cx="5832648" cy="9935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BÖLÜMDEKİ ÖĞRETİM ÜYELERİ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1680" y="4966511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F08E551-E2A1-4A6A-A976-0824BD7B6800}"/>
              </a:ext>
            </a:extLst>
          </p:cNvPr>
          <p:cNvSpPr txBox="1"/>
          <p:nvPr/>
        </p:nvSpPr>
        <p:spPr>
          <a:xfrm rot="10800000" flipV="1">
            <a:off x="222677" y="9125272"/>
            <a:ext cx="4374486" cy="414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hlinkClick r:id="rId2"/>
              </a:rPr>
              <a:t>https://gk.iyte.edu.tr/akademik-personel/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DFECD85-29F2-514B-91A3-6D743E837E89}"/>
              </a:ext>
            </a:extLst>
          </p:cNvPr>
          <p:cNvSpPr txBox="1">
            <a:spLocks/>
          </p:cNvSpPr>
          <p:nvPr/>
        </p:nvSpPr>
        <p:spPr>
          <a:xfrm>
            <a:off x="5479715" y="3347274"/>
            <a:ext cx="7075992" cy="14411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800" b="1" dirty="0">
                <a:solidFill>
                  <a:srgbClr val="A40304"/>
                </a:solidFill>
              </a:rPr>
              <a:t>11 tam zamanlı, 4 yarı zamanlı öğretim görevlisi çalışmaktadır.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7C15356-D222-784C-B75B-2A20408707AB}"/>
              </a:ext>
            </a:extLst>
          </p:cNvPr>
          <p:cNvSpPr txBox="1">
            <a:spLocks/>
          </p:cNvSpPr>
          <p:nvPr/>
        </p:nvSpPr>
        <p:spPr>
          <a:xfrm>
            <a:off x="5479715" y="5649941"/>
            <a:ext cx="7075992" cy="1459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800" b="1" dirty="0">
                <a:solidFill>
                  <a:srgbClr val="A40304"/>
                </a:solidFill>
              </a:rPr>
              <a:t>1 bölüm sekreteri ile 1 temizlik görevlisi bulunmaktadır.</a:t>
            </a:r>
            <a:endParaRPr lang="en-US" sz="2800" b="1" dirty="0">
              <a:solidFill>
                <a:srgbClr val="A40304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9C82A3E-B132-AA4C-ABF1-B6D237A13AFC}"/>
              </a:ext>
            </a:extLst>
          </p:cNvPr>
          <p:cNvSpPr txBox="1">
            <a:spLocks/>
          </p:cNvSpPr>
          <p:nvPr/>
        </p:nvSpPr>
        <p:spPr>
          <a:xfrm>
            <a:off x="835198" y="3362575"/>
            <a:ext cx="4644517" cy="77496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ÖĞRETİM GÖREVLİLERİ</a:t>
            </a:r>
            <a:r>
              <a:rPr lang="tr-TR" sz="2800" b="1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FE11B8A-DF10-E843-BF12-3C07787420BC}"/>
              </a:ext>
            </a:extLst>
          </p:cNvPr>
          <p:cNvSpPr txBox="1">
            <a:spLocks/>
          </p:cNvSpPr>
          <p:nvPr/>
        </p:nvSpPr>
        <p:spPr>
          <a:xfrm>
            <a:off x="885774" y="5665241"/>
            <a:ext cx="4593941" cy="77496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İDARİ PERSONEL</a:t>
            </a:r>
            <a:r>
              <a:rPr lang="tr-TR" sz="2800" b="1" dirty="0">
                <a:solidFill>
                  <a:schemeClr val="bg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9659936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245816" y="0"/>
            <a:ext cx="11476250" cy="38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Öğretim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Üyesi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başına</a:t>
            </a:r>
            <a:r>
              <a:rPr lang="tr-TR" sz="2400" b="1" dirty="0">
                <a:solidFill>
                  <a:schemeClr val="tx1"/>
                </a:solidFill>
              </a:rPr>
              <a:t> düşen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lisans öğrencisi sayısı (2019):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15041"/>
              </p:ext>
            </p:extLst>
          </p:nvPr>
        </p:nvGraphicFramePr>
        <p:xfrm>
          <a:off x="921196" y="1996481"/>
          <a:ext cx="11800868" cy="73755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41044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4347456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638283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2019-2020 GÜZ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2018-2019 BAHAR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508519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</a:rPr>
                        <a:t>Öğretim Görevlisi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 err="1">
                          <a:solidFill>
                            <a:srgbClr val="A40304"/>
                          </a:solidFill>
                          <a:effectLst/>
                        </a:rPr>
                        <a:t>Coşgu</a:t>
                      </a:r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 Ateş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17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18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Mine </a:t>
                      </a:r>
                      <a:r>
                        <a:rPr lang="tr-TR" sz="2400" b="1" u="none" strike="noStrike" dirty="0" err="1">
                          <a:solidFill>
                            <a:srgbClr val="A40304"/>
                          </a:solidFill>
                          <a:effectLst/>
                        </a:rPr>
                        <a:t>Okcu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7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14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57109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Nüket Dalcı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7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7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Hakim Özgür 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11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29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Figen </a:t>
                      </a:r>
                      <a:r>
                        <a:rPr lang="tr-TR" sz="2400" b="1" u="none" strike="noStrike" dirty="0" err="1">
                          <a:solidFill>
                            <a:srgbClr val="A40304"/>
                          </a:solidFill>
                          <a:effectLst/>
                        </a:rPr>
                        <a:t>Ertuman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10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19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79378"/>
                  </a:ext>
                </a:extLst>
              </a:tr>
              <a:tr h="37860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Ozan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Uştuk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862766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Svetlana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Pashaeva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384166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Ebru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Çallıoğlu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79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91169"/>
                  </a:ext>
                </a:extLst>
              </a:tr>
              <a:tr h="58731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Burak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Dindaroğlu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Müh. Fak.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Öğr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. 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Müh. Fak.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Öğr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.  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011202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Yasemin </a:t>
                      </a:r>
                      <a:r>
                        <a:rPr lang="tr-TR" sz="2400" b="1" dirty="0" err="1">
                          <a:solidFill>
                            <a:srgbClr val="7030A0"/>
                          </a:solidFill>
                        </a:rPr>
                        <a:t>Gönülal</a:t>
                      </a:r>
                      <a:endParaRPr lang="tr-TR" sz="2400" b="1" dirty="0">
                        <a:solidFill>
                          <a:srgbClr val="7030A0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388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386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19757"/>
                  </a:ext>
                </a:extLst>
              </a:tr>
              <a:tr h="46118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Doğan Evecen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405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409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95323"/>
                  </a:ext>
                </a:extLst>
              </a:tr>
              <a:tr h="89952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Atatürk İlkeleri ve İnkılap Tarihi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654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628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3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2988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101800" y="0"/>
            <a:ext cx="11620266" cy="38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Öğretim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görevlisi </a:t>
            </a:r>
            <a:r>
              <a:rPr lang="en-US" sz="2400" b="1" dirty="0" err="1">
                <a:solidFill>
                  <a:schemeClr val="tx1"/>
                </a:solidFill>
              </a:rPr>
              <a:t>başına</a:t>
            </a:r>
            <a:r>
              <a:rPr lang="tr-TR" sz="2400" b="1" dirty="0">
                <a:solidFill>
                  <a:schemeClr val="tx1"/>
                </a:solidFill>
              </a:rPr>
              <a:t> düşen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lisans öğrencisi sayısı (2020):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56395"/>
              </p:ext>
            </p:extLst>
          </p:nvPr>
        </p:nvGraphicFramePr>
        <p:xfrm>
          <a:off x="741760" y="2284512"/>
          <a:ext cx="11980306" cy="70796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339346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704467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2019-2020 BAHAR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2020-2021 GÜZ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743737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400" b="1" u="none" strike="noStrike" dirty="0">
                          <a:effectLst/>
                        </a:rPr>
                        <a:t>(tam zamanlı)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 err="1">
                          <a:solidFill>
                            <a:srgbClr val="A40304"/>
                          </a:solidFill>
                          <a:effectLst/>
                        </a:rPr>
                        <a:t>Coşgu</a:t>
                      </a:r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 Ateş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20 (3 ders)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55 (3 ders)</a:t>
                      </a:r>
                      <a:endParaRPr lang="tr-TR" sz="2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Mine </a:t>
                      </a:r>
                      <a:r>
                        <a:rPr lang="tr-TR" sz="2400" b="1" u="none" strike="noStrike" dirty="0" err="1">
                          <a:solidFill>
                            <a:srgbClr val="A40304"/>
                          </a:solidFill>
                          <a:effectLst/>
                        </a:rPr>
                        <a:t>Okcu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12 (2 ders)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40 (3 ders)</a:t>
                      </a:r>
                      <a:endParaRPr lang="tr-TR" sz="2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457876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Nüket Dalcı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12 (2 ders)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24 (2 ders)</a:t>
                      </a:r>
                      <a:endParaRPr lang="tr-TR" sz="2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Hakim Özgür 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27 (3 ders)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19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Figen </a:t>
                      </a:r>
                      <a:r>
                        <a:rPr lang="tr-TR" sz="2400" b="1" u="none" strike="noStrike" dirty="0" err="1">
                          <a:solidFill>
                            <a:srgbClr val="A40304"/>
                          </a:solidFill>
                          <a:effectLst/>
                        </a:rPr>
                        <a:t>Ertuman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A40304"/>
                          </a:solidFill>
                          <a:effectLst/>
                        </a:rPr>
                        <a:t>20 (3 ders)</a:t>
                      </a:r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40 (2 ders)</a:t>
                      </a:r>
                      <a:endParaRPr lang="tr-TR" sz="2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79378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Ozan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Uştuk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42 (2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46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862766"/>
                  </a:ext>
                </a:extLst>
              </a:tr>
              <a:tr h="6588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Svetlana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Pashaeva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60 (3 ders+1 YDYO)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47 (3 ders+1 YDYO)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384166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Ebru Aslan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Çallıoğlu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69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87 (4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91169"/>
                  </a:ext>
                </a:extLst>
              </a:tr>
              <a:tr h="74373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Nuriye Ağar Demir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51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84 (4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011202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Yasemin Özcan Gönülal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411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421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19757"/>
                  </a:ext>
                </a:extLst>
              </a:tr>
              <a:tr h="37664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Doğan Evecen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298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464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95323"/>
                  </a:ext>
                </a:extLst>
              </a:tr>
              <a:tr h="72120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*Atatürk İlkeleri ve İnkılap Tarihi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708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7030A0"/>
                          </a:solidFill>
                        </a:rPr>
                        <a:t>628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3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5060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101800" y="0"/>
            <a:ext cx="11620266" cy="38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</a:rPr>
              <a:t>Öğretim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görevlisi </a:t>
            </a:r>
            <a:r>
              <a:rPr lang="en-US" sz="2400" b="1" dirty="0" err="1">
                <a:solidFill>
                  <a:schemeClr val="tx1"/>
                </a:solidFill>
              </a:rPr>
              <a:t>başına</a:t>
            </a:r>
            <a:r>
              <a:rPr lang="tr-TR" sz="2400" b="1" dirty="0">
                <a:solidFill>
                  <a:schemeClr val="tx1"/>
                </a:solidFill>
              </a:rPr>
              <a:t> düşen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lisans öğrencisi sayısı (2020):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30502"/>
              </p:ext>
            </p:extLst>
          </p:nvPr>
        </p:nvGraphicFramePr>
        <p:xfrm>
          <a:off x="885776" y="2562205"/>
          <a:ext cx="11620265" cy="52669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56356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065172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098737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789289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2019-2020 BAHAR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2020-2021 GÜZ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789289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  <a:latin typeface="+mn-lt"/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400" b="1" u="none" strike="noStrike" dirty="0">
                          <a:effectLst/>
                          <a:latin typeface="+mn-lt"/>
                        </a:rPr>
                        <a:t>(yarı zamanlı)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  <a:latin typeface="+mn-lt"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effectLst/>
                          <a:latin typeface="+mn-lt"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789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Dr.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Aytuna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Tosunoğlu Çalık </a:t>
                      </a:r>
                    </a:p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(Yaratıcılık)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18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41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789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Füsun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Singi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(Marka Patent Fikrî Haklar)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6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19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1320480"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Dr. Gülcan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Ocalı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(Kurumsal İletişim ve Yönetim       Becerileri)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55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789289">
                <a:tc>
                  <a:txBody>
                    <a:bodyPr/>
                    <a:lstStyle/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Doç. Dr. Hür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Bersam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Sidal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Bolat </a:t>
                      </a:r>
                    </a:p>
                    <a:p>
                      <a:pPr algn="l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(Proje Yönetimi)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23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8887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2793988" y="1342019"/>
            <a:ext cx="7416824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A40304"/>
                </a:solidFill>
              </a:rPr>
              <a:t>İdari Görevleri Bulunan Öğretim Görevlileri (2020):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>
              <a:solidFill>
                <a:srgbClr val="A40304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586574"/>
              </p:ext>
            </p:extLst>
          </p:nvPr>
        </p:nvGraphicFramePr>
        <p:xfrm>
          <a:off x="-2426592" y="2224668"/>
          <a:ext cx="10513168" cy="721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12087F-6797-B347-A04F-2C7A26FB2E78}"/>
              </a:ext>
            </a:extLst>
          </p:cNvPr>
          <p:cNvSpPr/>
          <p:nvPr/>
        </p:nvSpPr>
        <p:spPr>
          <a:xfrm>
            <a:off x="4846216" y="2140496"/>
            <a:ext cx="7931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tr-TR" b="1" dirty="0">
                <a:solidFill>
                  <a:schemeClr val="tx1"/>
                </a:solidFill>
              </a:rPr>
              <a:t>Bölüm Başkanı, GKDB İç Kontrol Birim Risk Koordinatörü, İYTE Eğitim Komisyonu Üyesi, (İYTE Değerler Komisyonu Üyesi)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4A579-9A90-764E-8C56-8494784DA32F}"/>
              </a:ext>
            </a:extLst>
          </p:cNvPr>
          <p:cNvSpPr/>
          <p:nvPr/>
        </p:nvSpPr>
        <p:spPr>
          <a:xfrm>
            <a:off x="4835376" y="3436640"/>
            <a:ext cx="7715696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hangingPunct="1"/>
            <a:r>
              <a:rPr lang="tr-TR" b="1" dirty="0">
                <a:solidFill>
                  <a:schemeClr val="tx1"/>
                </a:solidFill>
              </a:rPr>
              <a:t>Bölüm Başkan Yardımcısı, GKDB </a:t>
            </a:r>
            <a:r>
              <a:rPr lang="tr-TR" b="1" dirty="0" err="1">
                <a:solidFill>
                  <a:schemeClr val="tx1"/>
                </a:solidFill>
              </a:rPr>
              <a:t>Erasmus</a:t>
            </a:r>
            <a:r>
              <a:rPr lang="tr-TR" b="1" dirty="0">
                <a:solidFill>
                  <a:schemeClr val="tx1"/>
                </a:solidFill>
              </a:rPr>
              <a:t> ve AKTS Koordinatörü, Toplumsal Sorumluluk Projeler Koordinatörü, Kalite Komisyonu Üyesi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>
            <a:off x="4846216" y="4726124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tr-TR" b="1" dirty="0">
                <a:solidFill>
                  <a:schemeClr val="tx1"/>
                </a:solidFill>
              </a:rPr>
              <a:t>Uzaktan Eğitim Merkezi Yönetim Kurulu Üyesi, GKDB Uzaktan Eğitim Koordinatörü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3F06E3-1EB5-2942-96DD-338B0D1E7DC8}"/>
              </a:ext>
            </a:extLst>
          </p:cNvPr>
          <p:cNvSpPr/>
          <p:nvPr/>
        </p:nvSpPr>
        <p:spPr>
          <a:xfrm>
            <a:off x="4873046" y="6050541"/>
            <a:ext cx="4424609" cy="575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tr-TR" b="1" dirty="0">
                <a:solidFill>
                  <a:schemeClr val="tx1"/>
                </a:solidFill>
              </a:rPr>
              <a:t>İYTE Kalite Komisyonu Üyesi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AC0A45-0E94-104C-A0F8-E0EBFEB1EA89}"/>
              </a:ext>
            </a:extLst>
          </p:cNvPr>
          <p:cNvSpPr/>
          <p:nvPr/>
        </p:nvSpPr>
        <p:spPr>
          <a:xfrm>
            <a:off x="4835376" y="7290841"/>
            <a:ext cx="4499950" cy="575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tr-TR" b="1" dirty="0">
                <a:solidFill>
                  <a:schemeClr val="tx1"/>
                </a:solidFill>
              </a:rPr>
              <a:t>GKDB İç Kontrol Grubu Üyesi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BAC7D-B15D-EC4D-B89F-330450FB4DBA}"/>
              </a:ext>
            </a:extLst>
          </p:cNvPr>
          <p:cNvSpPr/>
          <p:nvPr/>
        </p:nvSpPr>
        <p:spPr>
          <a:xfrm>
            <a:off x="4846216" y="8531141"/>
            <a:ext cx="4498347" cy="575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tr-TR" b="1" dirty="0">
                <a:solidFill>
                  <a:schemeClr val="tx1"/>
                </a:solidFill>
              </a:rPr>
              <a:t>GKDB Acil Durum Ekibi Üyesi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9C5DDFF-1213-6045-88DC-0EB7E1296FAB}"/>
              </a:ext>
            </a:extLst>
          </p:cNvPr>
          <p:cNvSpPr txBox="1">
            <a:spLocks/>
          </p:cNvSpPr>
          <p:nvPr/>
        </p:nvSpPr>
        <p:spPr>
          <a:xfrm>
            <a:off x="382012" y="2430763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1 .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CA95777-68D3-0C47-88D3-C7A81791CB27}"/>
              </a:ext>
            </a:extLst>
          </p:cNvPr>
          <p:cNvSpPr txBox="1">
            <a:spLocks/>
          </p:cNvSpPr>
          <p:nvPr/>
        </p:nvSpPr>
        <p:spPr>
          <a:xfrm>
            <a:off x="370880" y="3667063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2 .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4156A13-4C26-E74A-A366-C90625B239C6}"/>
              </a:ext>
            </a:extLst>
          </p:cNvPr>
          <p:cNvSpPr txBox="1">
            <a:spLocks/>
          </p:cNvSpPr>
          <p:nvPr/>
        </p:nvSpPr>
        <p:spPr>
          <a:xfrm>
            <a:off x="382012" y="4781582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3 .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D7C8268-7845-914B-92A8-8CAAC6E1D38E}"/>
              </a:ext>
            </a:extLst>
          </p:cNvPr>
          <p:cNvSpPr txBox="1">
            <a:spLocks/>
          </p:cNvSpPr>
          <p:nvPr/>
        </p:nvSpPr>
        <p:spPr>
          <a:xfrm>
            <a:off x="371608" y="5993824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4 .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7A8FD20-328E-2645-AA0A-8B3B1DDC9441}"/>
              </a:ext>
            </a:extLst>
          </p:cNvPr>
          <p:cNvSpPr txBox="1">
            <a:spLocks/>
          </p:cNvSpPr>
          <p:nvPr/>
        </p:nvSpPr>
        <p:spPr>
          <a:xfrm>
            <a:off x="367273" y="7206066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5 .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56CEEB-2EF5-5049-8742-002297E5772A}"/>
              </a:ext>
            </a:extLst>
          </p:cNvPr>
          <p:cNvSpPr txBox="1">
            <a:spLocks/>
          </p:cNvSpPr>
          <p:nvPr/>
        </p:nvSpPr>
        <p:spPr>
          <a:xfrm>
            <a:off x="382012" y="8386090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6 .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35396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184544" y="1696253"/>
            <a:ext cx="46406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C96A5753-F0EC-4AA2-A054-0956D7B2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30" y="1708448"/>
            <a:ext cx="8004290" cy="7992888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7EF85A2-4133-0C4A-B5EB-9B8D1343F1F3}"/>
              </a:ext>
            </a:extLst>
          </p:cNvPr>
          <p:cNvSpPr txBox="1">
            <a:spLocks/>
          </p:cNvSpPr>
          <p:nvPr/>
        </p:nvSpPr>
        <p:spPr>
          <a:xfrm>
            <a:off x="184545" y="2716560"/>
            <a:ext cx="4640675" cy="1152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tr-TR" sz="2400" b="1" dirty="0">
                <a:solidFill>
                  <a:schemeClr val="tx1"/>
                </a:solidFill>
              </a:rPr>
              <a:t>Çevrim içi ortamda 5 söyleşi, </a:t>
            </a:r>
          </a:p>
          <a:p>
            <a:pPr hangingPunct="1">
              <a:lnSpc>
                <a:spcPct val="100000"/>
              </a:lnSpc>
            </a:pPr>
            <a:r>
              <a:rPr lang="tr-TR" sz="2400" b="1" dirty="0">
                <a:solidFill>
                  <a:schemeClr val="tx1"/>
                </a:solidFill>
              </a:rPr>
              <a:t>2 kolokyum düzenlenmiştir.</a:t>
            </a:r>
          </a:p>
        </p:txBody>
      </p:sp>
    </p:spTree>
    <p:extLst>
      <p:ext uri="{BB962C8B-B14F-4D97-AF65-F5344CB8AC3E}">
        <p14:creationId xmlns:p14="http://schemas.microsoft.com/office/powerpoint/2010/main" val="312553338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237704" y="2358720"/>
            <a:ext cx="273630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400" b="1" dirty="0">
                <a:solidFill>
                  <a:schemeClr val="tx1"/>
                </a:solidFill>
              </a:rPr>
              <a:t>Kolokyumlar: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36FB006-9CAD-4E78-88BC-AE45DF62B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3" y="3008222"/>
            <a:ext cx="6475408" cy="65490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A4D9476-C077-4E51-9A65-C02FBE9B0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61" y="3008222"/>
            <a:ext cx="6299461" cy="65490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B3AA129-EE94-664C-A8C8-B32AED34BD44}"/>
              </a:ext>
            </a:extLst>
          </p:cNvPr>
          <p:cNvSpPr txBox="1">
            <a:spLocks/>
          </p:cNvSpPr>
          <p:nvPr/>
        </p:nvSpPr>
        <p:spPr>
          <a:xfrm>
            <a:off x="184544" y="1696253"/>
            <a:ext cx="4640675" cy="576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938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</TotalTime>
  <Words>1358</Words>
  <Application>Microsoft Office PowerPoint</Application>
  <PresentationFormat>Özel</PresentationFormat>
  <Paragraphs>288</Paragraphs>
  <Slides>27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27</vt:i4>
      </vt:variant>
    </vt:vector>
  </HeadingPairs>
  <TitlesOfParts>
    <vt:vector size="40" baseType="lpstr">
      <vt:lpstr>Arial</vt:lpstr>
      <vt:lpstr>Brush Script MT</vt:lpstr>
      <vt:lpstr>Calibri</vt:lpstr>
      <vt:lpstr>Courier New</vt:lpstr>
      <vt:lpstr>Gill Sans</vt:lpstr>
      <vt:lpstr>Helvetica</vt:lpstr>
      <vt:lpstr>Helvetica Neue</vt:lpstr>
      <vt:lpstr>Raleway</vt:lpstr>
      <vt:lpstr>Roboto</vt:lpstr>
      <vt:lpstr>Times New Roman</vt:lpstr>
      <vt:lpstr>Trajan Pro</vt:lpstr>
      <vt:lpstr>Wingdings</vt:lpstr>
      <vt:lpstr>Default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/>
  <cp:lastModifiedBy>dogan-evecen</cp:lastModifiedBy>
  <cp:revision>269</cp:revision>
  <dcterms:modified xsi:type="dcterms:W3CDTF">2024-08-26T11:37:41Z</dcterms:modified>
</cp:coreProperties>
</file>