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76" r:id="rId3"/>
    <p:sldId id="365" r:id="rId4"/>
    <p:sldId id="405" r:id="rId5"/>
    <p:sldId id="406" r:id="rId6"/>
    <p:sldId id="407" r:id="rId7"/>
    <p:sldId id="377" r:id="rId8"/>
    <p:sldId id="419" r:id="rId9"/>
    <p:sldId id="398" r:id="rId10"/>
    <p:sldId id="421" r:id="rId11"/>
    <p:sldId id="423" r:id="rId12"/>
    <p:sldId id="422" r:id="rId13"/>
    <p:sldId id="425" r:id="rId14"/>
    <p:sldId id="426" r:id="rId15"/>
    <p:sldId id="427" r:id="rId16"/>
    <p:sldId id="429" r:id="rId17"/>
    <p:sldId id="437" r:id="rId18"/>
    <p:sldId id="395" r:id="rId19"/>
    <p:sldId id="415" r:id="rId20"/>
    <p:sldId id="434" r:id="rId21"/>
    <p:sldId id="375" r:id="rId22"/>
    <p:sldId id="430" r:id="rId23"/>
    <p:sldId id="386" r:id="rId24"/>
    <p:sldId id="414" r:id="rId25"/>
    <p:sldId id="435" r:id="rId26"/>
    <p:sldId id="432" r:id="rId27"/>
    <p:sldId id="438" r:id="rId28"/>
    <p:sldId id="431" r:id="rId29"/>
    <p:sldId id="373" r:id="rId30"/>
    <p:sldId id="382" r:id="rId31"/>
    <p:sldId id="439" r:id="rId32"/>
    <p:sldId id="306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Varsayılan Bölüm" id="{E0FD3015-4588-4F66-AF6B-5A2009524ABA}">
          <p14:sldIdLst>
            <p14:sldId id="256"/>
            <p14:sldId id="376"/>
            <p14:sldId id="365"/>
            <p14:sldId id="405"/>
            <p14:sldId id="406"/>
            <p14:sldId id="407"/>
            <p14:sldId id="377"/>
            <p14:sldId id="419"/>
            <p14:sldId id="398"/>
            <p14:sldId id="421"/>
            <p14:sldId id="423"/>
            <p14:sldId id="422"/>
            <p14:sldId id="425"/>
            <p14:sldId id="426"/>
            <p14:sldId id="427"/>
            <p14:sldId id="429"/>
            <p14:sldId id="437"/>
            <p14:sldId id="395"/>
            <p14:sldId id="415"/>
            <p14:sldId id="434"/>
            <p14:sldId id="375"/>
            <p14:sldId id="430"/>
          </p14:sldIdLst>
        </p14:section>
        <p14:section name="Başlıksız Bölüm" id="{7AEF465B-E518-4169-B33D-3AA4373F0108}">
          <p14:sldIdLst>
            <p14:sldId id="386"/>
            <p14:sldId id="414"/>
            <p14:sldId id="435"/>
            <p14:sldId id="432"/>
            <p14:sldId id="438"/>
            <p14:sldId id="431"/>
            <p14:sldId id="373"/>
            <p14:sldId id="382"/>
            <p14:sldId id="439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Kullanıcısı" initials="WK" lastIdx="0" clrIdx="0">
    <p:extLst>
      <p:ext uri="{19B8F6BF-5375-455C-9EA6-DF929625EA0E}">
        <p15:presenceInfo xmlns:p15="http://schemas.microsoft.com/office/powerpoint/2012/main" userId="Windows Kullanıcısı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0304"/>
    <a:srgbClr val="6600CC"/>
    <a:srgbClr val="CC99FF"/>
    <a:srgbClr val="CC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D3E3F1"/>
          </a:solidFill>
        </a:fill>
      </a:tcStyle>
    </a:wholeTbl>
    <a:band2H>
      <a:tcTxStyle/>
      <a:tcStyle>
        <a:tcBdr/>
        <a:fill>
          <a:solidFill>
            <a:srgbClr val="EAF1F8"/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E3F1"/>
          </a:solidFill>
        </a:fill>
      </a:tcStyle>
    </a:wholeTbl>
    <a:band2H>
      <a:tcTxStyle/>
      <a:tcStyle>
        <a:tcBdr/>
        <a:fill>
          <a:solidFill>
            <a:srgbClr val="EAF1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D2D2"/>
          </a:solidFill>
        </a:fill>
      </a:tcStyle>
    </a:wholeTbl>
    <a:band2H>
      <a:tcTxStyle/>
      <a:tcStyle>
        <a:tcBdr/>
        <a:fill>
          <a:solidFill>
            <a:srgbClr val="FCEA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EECF"/>
          </a:solidFill>
        </a:fill>
      </a:tcStyle>
    </a:wholeTbl>
    <a:band2H>
      <a:tcTxStyle/>
      <a:tcStyle>
        <a:tcBdr/>
        <a:fill>
          <a:solidFill>
            <a:srgbClr val="EEF6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38"/>
    <p:restoredTop sz="94666"/>
  </p:normalViewPr>
  <p:slideViewPr>
    <p:cSldViewPr>
      <p:cViewPr varScale="1">
        <p:scale>
          <a:sx n="49" d="100"/>
          <a:sy n="49" d="100"/>
        </p:scale>
        <p:origin x="1662" y="3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2BD473-8775-C142-A662-1E474C8170A8}" type="doc">
      <dgm:prSet loTypeId="urn:microsoft.com/office/officeart/2005/8/layout/vList5" loCatId="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E80B51F-6DE7-3A45-9905-5CE4513F691C}">
      <dgm:prSet phldrT="[Text]" custT="1"/>
      <dgm:spPr/>
      <dgm:t>
        <a:bodyPr/>
        <a:lstStyle/>
        <a:p>
          <a:pPr algn="ctr">
            <a:lnSpc>
              <a:spcPct val="100000"/>
            </a:lnSpc>
          </a:pPr>
          <a:r>
            <a:rPr lang="en-US" sz="2400" b="1" dirty="0">
              <a:solidFill>
                <a:srgbClr val="A40304"/>
              </a:solidFill>
            </a:rPr>
            <a:t>Dr. Yasemin ÖZCAN GÖNÜLAL</a:t>
          </a:r>
        </a:p>
      </dgm:t>
    </dgm:pt>
    <dgm:pt modelId="{E4C69EEC-BB9E-AE40-89CB-7A30473C0A51}" type="parTrans" cxnId="{87B384AF-0EAD-6440-B590-BCAF193BA9BB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BE27C258-EC2A-D14C-9035-449AF42C0C64}" type="sibTrans" cxnId="{87B384AF-0EAD-6440-B590-BCAF193BA9BB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89FFD83F-347C-6743-AB3E-E56AD49C042D}">
      <dgm:prSet phldrT="[Text]" custT="1"/>
      <dgm:spPr/>
      <dgm:t>
        <a:bodyPr/>
        <a:lstStyle/>
        <a:p>
          <a:pPr algn="ctr"/>
          <a:r>
            <a:rPr lang="en-US" sz="2400" b="1" dirty="0">
              <a:solidFill>
                <a:srgbClr val="A40304"/>
              </a:solidFill>
            </a:rPr>
            <a:t>Dr. Ozan UŞTUK</a:t>
          </a:r>
        </a:p>
      </dgm:t>
    </dgm:pt>
    <dgm:pt modelId="{2119B426-C46F-6742-A412-7C24B041AB27}" type="parTrans" cxnId="{97ED31A9-1484-5E47-B1D7-13B119BEF1E5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6A559745-3E92-D04C-B619-93BA0711BCFB}" type="sibTrans" cxnId="{97ED31A9-1484-5E47-B1D7-13B119BEF1E5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A4C1192F-AECD-304F-9F31-870550B48CDB}">
      <dgm:prSet phldrT="[Text]" custT="1"/>
      <dgm:spPr/>
      <dgm:t>
        <a:bodyPr/>
        <a:lstStyle/>
        <a:p>
          <a:pPr algn="ctr"/>
          <a:r>
            <a:rPr lang="en-US" sz="2400" b="1" dirty="0">
              <a:solidFill>
                <a:srgbClr val="A40304"/>
              </a:solidFill>
            </a:rPr>
            <a:t>Dr. </a:t>
          </a:r>
          <a:r>
            <a:rPr lang="en-US" sz="2400" b="1" dirty="0" err="1">
              <a:solidFill>
                <a:srgbClr val="A40304"/>
              </a:solidFill>
            </a:rPr>
            <a:t>Doğan</a:t>
          </a:r>
          <a:r>
            <a:rPr lang="en-US" sz="2400" b="1" dirty="0">
              <a:solidFill>
                <a:srgbClr val="A40304"/>
              </a:solidFill>
            </a:rPr>
            <a:t> EVECEN</a:t>
          </a:r>
        </a:p>
      </dgm:t>
    </dgm:pt>
    <dgm:pt modelId="{86A9CF35-EEF7-D64F-967A-F736A7E98DDC}" type="parTrans" cxnId="{E7805F86-450A-6640-B60E-178B19FB90C3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532C4464-D3EB-C14B-87CD-D8F31BB41C68}" type="sibTrans" cxnId="{E7805F86-450A-6640-B60E-178B19FB90C3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6C80F7EE-0799-EF4A-9C0C-E814961BB4FE}">
      <dgm:prSet phldrT="[Text]" custT="1"/>
      <dgm:spPr/>
      <dgm:t>
        <a:bodyPr/>
        <a:lstStyle/>
        <a:p>
          <a:pPr algn="ctr"/>
          <a:r>
            <a:rPr lang="en-US" sz="2400" b="1" dirty="0" err="1">
              <a:solidFill>
                <a:srgbClr val="A40304"/>
              </a:solidFill>
            </a:rPr>
            <a:t>Nuriye</a:t>
          </a:r>
          <a:r>
            <a:rPr lang="en-US" sz="2400" b="1" dirty="0">
              <a:solidFill>
                <a:srgbClr val="A40304"/>
              </a:solidFill>
            </a:rPr>
            <a:t> </a:t>
          </a:r>
          <a:r>
            <a:rPr lang="en-US" sz="2400" b="1" dirty="0" err="1">
              <a:solidFill>
                <a:srgbClr val="A40304"/>
              </a:solidFill>
            </a:rPr>
            <a:t>Ağar</a:t>
          </a:r>
          <a:r>
            <a:rPr lang="en-US" sz="2400" b="1" dirty="0">
              <a:solidFill>
                <a:srgbClr val="A40304"/>
              </a:solidFill>
            </a:rPr>
            <a:t> Demir</a:t>
          </a:r>
        </a:p>
      </dgm:t>
    </dgm:pt>
    <dgm:pt modelId="{34826EFF-BB23-B445-A564-1998F67073D4}" type="parTrans" cxnId="{3C6A0C39-822A-6349-A01C-7837345E6064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EAC975D4-7429-FF45-BF36-609F187F6721}" type="sibTrans" cxnId="{3C6A0C39-822A-6349-A01C-7837345E6064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A682B3AF-D18F-0F4F-B3E9-E424B35806D5}">
      <dgm:prSet phldrT="[Text]" custT="1"/>
      <dgm:spPr/>
      <dgm:t>
        <a:bodyPr/>
        <a:lstStyle/>
        <a:p>
          <a:pPr algn="ctr"/>
          <a:r>
            <a:rPr lang="en-US" sz="2400" b="1" dirty="0">
              <a:solidFill>
                <a:srgbClr val="A40304"/>
              </a:solidFill>
            </a:rPr>
            <a:t>Ebru Aslan </a:t>
          </a:r>
          <a:r>
            <a:rPr lang="en-US" sz="2400" b="1" dirty="0" err="1">
              <a:solidFill>
                <a:srgbClr val="A40304"/>
              </a:solidFill>
            </a:rPr>
            <a:t>Çallıoğlu</a:t>
          </a:r>
          <a:endParaRPr lang="en-US" sz="2400" b="1" dirty="0">
            <a:solidFill>
              <a:srgbClr val="A40304"/>
            </a:solidFill>
          </a:endParaRPr>
        </a:p>
      </dgm:t>
    </dgm:pt>
    <dgm:pt modelId="{B9FA25AD-30AC-3947-80F3-1C219A014197}" type="parTrans" cxnId="{2CDA17DC-93D7-D749-B061-A70A4F177151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F6973816-8FFB-2842-A396-76B984D2EFAF}" type="sibTrans" cxnId="{2CDA17DC-93D7-D749-B061-A70A4F177151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B289A39F-E4F7-4543-AC9A-27A3FF195360}" type="pres">
      <dgm:prSet presAssocID="{312BD473-8775-C142-A662-1E474C8170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F4F8546-F09C-9B41-A263-B765D9F832F6}" type="pres">
      <dgm:prSet presAssocID="{4E80B51F-6DE7-3A45-9905-5CE4513F691C}" presName="linNode" presStyleCnt="0"/>
      <dgm:spPr/>
    </dgm:pt>
    <dgm:pt modelId="{61424E6B-57F6-DC4A-8030-380399341503}" type="pres">
      <dgm:prSet presAssocID="{4E80B51F-6DE7-3A45-9905-5CE4513F691C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08C052D-4E2A-994E-AFE6-5A7CFD1C5166}" type="pres">
      <dgm:prSet presAssocID="{BE27C258-EC2A-D14C-9035-449AF42C0C64}" presName="sp" presStyleCnt="0"/>
      <dgm:spPr/>
    </dgm:pt>
    <dgm:pt modelId="{2513CA92-73A8-654C-8009-FC80D10AC81E}" type="pres">
      <dgm:prSet presAssocID="{89FFD83F-347C-6743-AB3E-E56AD49C042D}" presName="linNode" presStyleCnt="0"/>
      <dgm:spPr/>
    </dgm:pt>
    <dgm:pt modelId="{E369AD31-518B-6A4E-B2BE-56200C8D8D07}" type="pres">
      <dgm:prSet presAssocID="{89FFD83F-347C-6743-AB3E-E56AD49C042D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F10F690-1AB0-5849-8CCF-B2AEF3F4E8A2}" type="pres">
      <dgm:prSet presAssocID="{6A559745-3E92-D04C-B619-93BA0711BCFB}" presName="sp" presStyleCnt="0"/>
      <dgm:spPr/>
    </dgm:pt>
    <dgm:pt modelId="{AB83690F-D42A-9543-AD54-348B61093944}" type="pres">
      <dgm:prSet presAssocID="{A4C1192F-AECD-304F-9F31-870550B48CDB}" presName="linNode" presStyleCnt="0"/>
      <dgm:spPr/>
    </dgm:pt>
    <dgm:pt modelId="{6524BD47-0F7C-DE49-A60A-6B440414D73E}" type="pres">
      <dgm:prSet presAssocID="{A4C1192F-AECD-304F-9F31-870550B48CDB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89A6C1C-54EA-7E4B-B77C-1CCBB0E8E408}" type="pres">
      <dgm:prSet presAssocID="{532C4464-D3EB-C14B-87CD-D8F31BB41C68}" presName="sp" presStyleCnt="0"/>
      <dgm:spPr/>
    </dgm:pt>
    <dgm:pt modelId="{82CB5139-2F3B-A341-A4B4-CCCD86D1C1F2}" type="pres">
      <dgm:prSet presAssocID="{6C80F7EE-0799-EF4A-9C0C-E814961BB4FE}" presName="linNode" presStyleCnt="0"/>
      <dgm:spPr/>
    </dgm:pt>
    <dgm:pt modelId="{3712FE0C-4E9F-5A4D-B574-D1E8BAF525C6}" type="pres">
      <dgm:prSet presAssocID="{6C80F7EE-0799-EF4A-9C0C-E814961BB4FE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05C070F-F45D-7749-806D-369B7E9C378E}" type="pres">
      <dgm:prSet presAssocID="{EAC975D4-7429-FF45-BF36-609F187F6721}" presName="sp" presStyleCnt="0"/>
      <dgm:spPr/>
    </dgm:pt>
    <dgm:pt modelId="{FC007B4E-C704-E645-A5D8-388FA4A98322}" type="pres">
      <dgm:prSet presAssocID="{A682B3AF-D18F-0F4F-B3E9-E424B35806D5}" presName="linNode" presStyleCnt="0"/>
      <dgm:spPr/>
    </dgm:pt>
    <dgm:pt modelId="{A71294FD-E75D-FE49-AC52-F48AF7A2C36D}" type="pres">
      <dgm:prSet presAssocID="{A682B3AF-D18F-0F4F-B3E9-E424B35806D5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4A8E8E5F-CD83-7749-A5B0-37039B8A6CBD}" type="presOf" srcId="{A682B3AF-D18F-0F4F-B3E9-E424B35806D5}" destId="{A71294FD-E75D-FE49-AC52-F48AF7A2C36D}" srcOrd="0" destOrd="0" presId="urn:microsoft.com/office/officeart/2005/8/layout/vList5"/>
    <dgm:cxn modelId="{2CDA17DC-93D7-D749-B061-A70A4F177151}" srcId="{312BD473-8775-C142-A662-1E474C8170A8}" destId="{A682B3AF-D18F-0F4F-B3E9-E424B35806D5}" srcOrd="4" destOrd="0" parTransId="{B9FA25AD-30AC-3947-80F3-1C219A014197}" sibTransId="{F6973816-8FFB-2842-A396-76B984D2EFAF}"/>
    <dgm:cxn modelId="{5C07FAE8-3CAF-884F-85DA-9D4A73E237CE}" type="presOf" srcId="{312BD473-8775-C142-A662-1E474C8170A8}" destId="{B289A39F-E4F7-4543-AC9A-27A3FF195360}" srcOrd="0" destOrd="0" presId="urn:microsoft.com/office/officeart/2005/8/layout/vList5"/>
    <dgm:cxn modelId="{8A871089-082D-9747-923D-2526B3344FAF}" type="presOf" srcId="{89FFD83F-347C-6743-AB3E-E56AD49C042D}" destId="{E369AD31-518B-6A4E-B2BE-56200C8D8D07}" srcOrd="0" destOrd="0" presId="urn:microsoft.com/office/officeart/2005/8/layout/vList5"/>
    <dgm:cxn modelId="{3C6A0C39-822A-6349-A01C-7837345E6064}" srcId="{312BD473-8775-C142-A662-1E474C8170A8}" destId="{6C80F7EE-0799-EF4A-9C0C-E814961BB4FE}" srcOrd="3" destOrd="0" parTransId="{34826EFF-BB23-B445-A564-1998F67073D4}" sibTransId="{EAC975D4-7429-FF45-BF36-609F187F6721}"/>
    <dgm:cxn modelId="{87B384AF-0EAD-6440-B590-BCAF193BA9BB}" srcId="{312BD473-8775-C142-A662-1E474C8170A8}" destId="{4E80B51F-6DE7-3A45-9905-5CE4513F691C}" srcOrd="0" destOrd="0" parTransId="{E4C69EEC-BB9E-AE40-89CB-7A30473C0A51}" sibTransId="{BE27C258-EC2A-D14C-9035-449AF42C0C64}"/>
    <dgm:cxn modelId="{C448808E-FA21-DC4D-9ADC-947AE06E9958}" type="presOf" srcId="{4E80B51F-6DE7-3A45-9905-5CE4513F691C}" destId="{61424E6B-57F6-DC4A-8030-380399341503}" srcOrd="0" destOrd="0" presId="urn:microsoft.com/office/officeart/2005/8/layout/vList5"/>
    <dgm:cxn modelId="{97ED31A9-1484-5E47-B1D7-13B119BEF1E5}" srcId="{312BD473-8775-C142-A662-1E474C8170A8}" destId="{89FFD83F-347C-6743-AB3E-E56AD49C042D}" srcOrd="1" destOrd="0" parTransId="{2119B426-C46F-6742-A412-7C24B041AB27}" sibTransId="{6A559745-3E92-D04C-B619-93BA0711BCFB}"/>
    <dgm:cxn modelId="{E7805F86-450A-6640-B60E-178B19FB90C3}" srcId="{312BD473-8775-C142-A662-1E474C8170A8}" destId="{A4C1192F-AECD-304F-9F31-870550B48CDB}" srcOrd="2" destOrd="0" parTransId="{86A9CF35-EEF7-D64F-967A-F736A7E98DDC}" sibTransId="{532C4464-D3EB-C14B-87CD-D8F31BB41C68}"/>
    <dgm:cxn modelId="{F4232B22-E00B-224B-88D7-E718D7D79F63}" type="presOf" srcId="{6C80F7EE-0799-EF4A-9C0C-E814961BB4FE}" destId="{3712FE0C-4E9F-5A4D-B574-D1E8BAF525C6}" srcOrd="0" destOrd="0" presId="urn:microsoft.com/office/officeart/2005/8/layout/vList5"/>
    <dgm:cxn modelId="{233A66F3-5B20-3F45-AB54-6116862569EB}" type="presOf" srcId="{A4C1192F-AECD-304F-9F31-870550B48CDB}" destId="{6524BD47-0F7C-DE49-A60A-6B440414D73E}" srcOrd="0" destOrd="0" presId="urn:microsoft.com/office/officeart/2005/8/layout/vList5"/>
    <dgm:cxn modelId="{890CF78E-8687-BA4E-9925-DEBE6203F650}" type="presParOf" srcId="{B289A39F-E4F7-4543-AC9A-27A3FF195360}" destId="{DF4F8546-F09C-9B41-A263-B765D9F832F6}" srcOrd="0" destOrd="0" presId="urn:microsoft.com/office/officeart/2005/8/layout/vList5"/>
    <dgm:cxn modelId="{06FC8037-719B-A543-B610-00549906A3F3}" type="presParOf" srcId="{DF4F8546-F09C-9B41-A263-B765D9F832F6}" destId="{61424E6B-57F6-DC4A-8030-380399341503}" srcOrd="0" destOrd="0" presId="urn:microsoft.com/office/officeart/2005/8/layout/vList5"/>
    <dgm:cxn modelId="{21B5A072-A985-D842-A74E-8B38CCE883B9}" type="presParOf" srcId="{B289A39F-E4F7-4543-AC9A-27A3FF195360}" destId="{C08C052D-4E2A-994E-AFE6-5A7CFD1C5166}" srcOrd="1" destOrd="0" presId="urn:microsoft.com/office/officeart/2005/8/layout/vList5"/>
    <dgm:cxn modelId="{179EB57A-259B-1D47-86A0-C41B4BA1B543}" type="presParOf" srcId="{B289A39F-E4F7-4543-AC9A-27A3FF195360}" destId="{2513CA92-73A8-654C-8009-FC80D10AC81E}" srcOrd="2" destOrd="0" presId="urn:microsoft.com/office/officeart/2005/8/layout/vList5"/>
    <dgm:cxn modelId="{22062BC0-C199-9840-A695-F95A9684BA68}" type="presParOf" srcId="{2513CA92-73A8-654C-8009-FC80D10AC81E}" destId="{E369AD31-518B-6A4E-B2BE-56200C8D8D07}" srcOrd="0" destOrd="0" presId="urn:microsoft.com/office/officeart/2005/8/layout/vList5"/>
    <dgm:cxn modelId="{2E5CA727-E721-4F4D-85DE-397627F50B1E}" type="presParOf" srcId="{B289A39F-E4F7-4543-AC9A-27A3FF195360}" destId="{7F10F690-1AB0-5849-8CCF-B2AEF3F4E8A2}" srcOrd="3" destOrd="0" presId="urn:microsoft.com/office/officeart/2005/8/layout/vList5"/>
    <dgm:cxn modelId="{E4934A3C-94DA-6347-ABAC-8C335893E4B9}" type="presParOf" srcId="{B289A39F-E4F7-4543-AC9A-27A3FF195360}" destId="{AB83690F-D42A-9543-AD54-348B61093944}" srcOrd="4" destOrd="0" presId="urn:microsoft.com/office/officeart/2005/8/layout/vList5"/>
    <dgm:cxn modelId="{EF39341E-CDB9-7E41-B869-2E84B5AC7A1A}" type="presParOf" srcId="{AB83690F-D42A-9543-AD54-348B61093944}" destId="{6524BD47-0F7C-DE49-A60A-6B440414D73E}" srcOrd="0" destOrd="0" presId="urn:microsoft.com/office/officeart/2005/8/layout/vList5"/>
    <dgm:cxn modelId="{9CA068FE-2FE4-0B44-BFD5-33A651827507}" type="presParOf" srcId="{B289A39F-E4F7-4543-AC9A-27A3FF195360}" destId="{689A6C1C-54EA-7E4B-B77C-1CCBB0E8E408}" srcOrd="5" destOrd="0" presId="urn:microsoft.com/office/officeart/2005/8/layout/vList5"/>
    <dgm:cxn modelId="{661AEB77-1F32-2449-91B3-05D02CD82175}" type="presParOf" srcId="{B289A39F-E4F7-4543-AC9A-27A3FF195360}" destId="{82CB5139-2F3B-A341-A4B4-CCCD86D1C1F2}" srcOrd="6" destOrd="0" presId="urn:microsoft.com/office/officeart/2005/8/layout/vList5"/>
    <dgm:cxn modelId="{0D5B144F-1088-0346-813D-48593E35B422}" type="presParOf" srcId="{82CB5139-2F3B-A341-A4B4-CCCD86D1C1F2}" destId="{3712FE0C-4E9F-5A4D-B574-D1E8BAF525C6}" srcOrd="0" destOrd="0" presId="urn:microsoft.com/office/officeart/2005/8/layout/vList5"/>
    <dgm:cxn modelId="{FD7591D5-6123-7846-93B0-62EB4AC2D2CE}" type="presParOf" srcId="{B289A39F-E4F7-4543-AC9A-27A3FF195360}" destId="{405C070F-F45D-7749-806D-369B7E9C378E}" srcOrd="7" destOrd="0" presId="urn:microsoft.com/office/officeart/2005/8/layout/vList5"/>
    <dgm:cxn modelId="{7BF5170A-B724-C94E-B0ED-CB3F419BD62F}" type="presParOf" srcId="{B289A39F-E4F7-4543-AC9A-27A3FF195360}" destId="{FC007B4E-C704-E645-A5D8-388FA4A98322}" srcOrd="8" destOrd="0" presId="urn:microsoft.com/office/officeart/2005/8/layout/vList5"/>
    <dgm:cxn modelId="{41682E71-28F2-7743-AF0E-157018322C3C}" type="presParOf" srcId="{FC007B4E-C704-E645-A5D8-388FA4A98322}" destId="{A71294FD-E75D-FE49-AC52-F48AF7A2C36D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2BD473-8775-C142-A662-1E474C8170A8}" type="doc">
      <dgm:prSet loTypeId="urn:microsoft.com/office/officeart/2005/8/layout/vList5" loCatId="" qsTypeId="urn:microsoft.com/office/officeart/2005/8/quickstyle/3d4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E80B51F-6DE7-3A45-9905-5CE4513F691C}">
      <dgm:prSet phldrT="[Text]" custT="1"/>
      <dgm:spPr/>
      <dgm:t>
        <a:bodyPr/>
        <a:lstStyle/>
        <a:p>
          <a:pPr algn="ctr">
            <a:lnSpc>
              <a:spcPct val="100000"/>
            </a:lnSpc>
          </a:pPr>
          <a:r>
            <a:rPr lang="tr-TR" sz="2400" b="1" dirty="0">
              <a:solidFill>
                <a:srgbClr val="A40304"/>
              </a:solidFill>
            </a:rPr>
            <a:t>Mine </a:t>
          </a:r>
          <a:r>
            <a:rPr lang="tr-TR" sz="2400" b="1" dirty="0" err="1">
              <a:solidFill>
                <a:srgbClr val="A40304"/>
              </a:solidFill>
            </a:rPr>
            <a:t>Okcu</a:t>
          </a:r>
          <a:endParaRPr lang="en-US" sz="2400" b="1" dirty="0">
            <a:solidFill>
              <a:srgbClr val="A40304"/>
            </a:solidFill>
          </a:endParaRPr>
        </a:p>
      </dgm:t>
    </dgm:pt>
    <dgm:pt modelId="{E4C69EEC-BB9E-AE40-89CB-7A30473C0A51}" type="parTrans" cxnId="{87B384AF-0EAD-6440-B590-BCAF193BA9BB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BE27C258-EC2A-D14C-9035-449AF42C0C64}" type="sibTrans" cxnId="{87B384AF-0EAD-6440-B590-BCAF193BA9BB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89FFD83F-347C-6743-AB3E-E56AD49C042D}">
      <dgm:prSet phldrT="[Text]" custT="1"/>
      <dgm:spPr/>
      <dgm:t>
        <a:bodyPr/>
        <a:lstStyle/>
        <a:p>
          <a:pPr algn="ctr"/>
          <a:r>
            <a:rPr lang="tr-TR" sz="2400" b="1" dirty="0">
              <a:solidFill>
                <a:srgbClr val="A40304"/>
              </a:solidFill>
            </a:rPr>
            <a:t>Nüket Dalcı</a:t>
          </a:r>
          <a:endParaRPr lang="en-US" sz="2400" b="1" dirty="0">
            <a:solidFill>
              <a:srgbClr val="A40304"/>
            </a:solidFill>
          </a:endParaRPr>
        </a:p>
      </dgm:t>
    </dgm:pt>
    <dgm:pt modelId="{2119B426-C46F-6742-A412-7C24B041AB27}" type="parTrans" cxnId="{97ED31A9-1484-5E47-B1D7-13B119BEF1E5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6A559745-3E92-D04C-B619-93BA0711BCFB}" type="sibTrans" cxnId="{97ED31A9-1484-5E47-B1D7-13B119BEF1E5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A4C1192F-AECD-304F-9F31-870550B48CDB}">
      <dgm:prSet phldrT="[Text]" custT="1"/>
      <dgm:spPr/>
      <dgm:t>
        <a:bodyPr/>
        <a:lstStyle/>
        <a:p>
          <a:pPr algn="ctr"/>
          <a:r>
            <a:rPr lang="tr-TR" sz="2400" b="1" dirty="0">
              <a:solidFill>
                <a:srgbClr val="A40304"/>
              </a:solidFill>
            </a:rPr>
            <a:t>Figen </a:t>
          </a:r>
          <a:r>
            <a:rPr lang="tr-TR" sz="2400" b="1" dirty="0" err="1">
              <a:solidFill>
                <a:srgbClr val="A40304"/>
              </a:solidFill>
            </a:rPr>
            <a:t>Ertuman</a:t>
          </a:r>
          <a:endParaRPr lang="en-US" sz="2400" b="1" dirty="0">
            <a:solidFill>
              <a:srgbClr val="A40304"/>
            </a:solidFill>
          </a:endParaRPr>
        </a:p>
      </dgm:t>
    </dgm:pt>
    <dgm:pt modelId="{86A9CF35-EEF7-D64F-967A-F736A7E98DDC}" type="parTrans" cxnId="{E7805F86-450A-6640-B60E-178B19FB90C3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532C4464-D3EB-C14B-87CD-D8F31BB41C68}" type="sibTrans" cxnId="{E7805F86-450A-6640-B60E-178B19FB90C3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6C80F7EE-0799-EF4A-9C0C-E814961BB4FE}">
      <dgm:prSet phldrT="[Text]" custT="1"/>
      <dgm:spPr/>
      <dgm:t>
        <a:bodyPr/>
        <a:lstStyle/>
        <a:p>
          <a:pPr algn="ctr"/>
          <a:r>
            <a:rPr lang="tr-TR" sz="2400" b="1" dirty="0">
              <a:solidFill>
                <a:srgbClr val="A40304"/>
              </a:solidFill>
            </a:rPr>
            <a:t>Hakim Özgür</a:t>
          </a:r>
          <a:endParaRPr lang="en-US" sz="2400" b="1" dirty="0">
            <a:solidFill>
              <a:srgbClr val="A40304"/>
            </a:solidFill>
          </a:endParaRPr>
        </a:p>
      </dgm:t>
    </dgm:pt>
    <dgm:pt modelId="{34826EFF-BB23-B445-A564-1998F67073D4}" type="parTrans" cxnId="{3C6A0C39-822A-6349-A01C-7837345E6064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EAC975D4-7429-FF45-BF36-609F187F6721}" type="sibTrans" cxnId="{3C6A0C39-822A-6349-A01C-7837345E6064}">
      <dgm:prSet/>
      <dgm:spPr/>
      <dgm:t>
        <a:bodyPr/>
        <a:lstStyle/>
        <a:p>
          <a:pPr algn="ctr"/>
          <a:endParaRPr lang="en-US">
            <a:solidFill>
              <a:srgbClr val="A40304"/>
            </a:solidFill>
          </a:endParaRPr>
        </a:p>
      </dgm:t>
    </dgm:pt>
    <dgm:pt modelId="{B289A39F-E4F7-4543-AC9A-27A3FF195360}" type="pres">
      <dgm:prSet presAssocID="{312BD473-8775-C142-A662-1E474C8170A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F4F8546-F09C-9B41-A263-B765D9F832F6}" type="pres">
      <dgm:prSet presAssocID="{4E80B51F-6DE7-3A45-9905-5CE4513F691C}" presName="linNode" presStyleCnt="0"/>
      <dgm:spPr/>
    </dgm:pt>
    <dgm:pt modelId="{61424E6B-57F6-DC4A-8030-380399341503}" type="pres">
      <dgm:prSet presAssocID="{4E80B51F-6DE7-3A45-9905-5CE4513F691C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C08C052D-4E2A-994E-AFE6-5A7CFD1C5166}" type="pres">
      <dgm:prSet presAssocID="{BE27C258-EC2A-D14C-9035-449AF42C0C64}" presName="sp" presStyleCnt="0"/>
      <dgm:spPr/>
    </dgm:pt>
    <dgm:pt modelId="{2513CA92-73A8-654C-8009-FC80D10AC81E}" type="pres">
      <dgm:prSet presAssocID="{89FFD83F-347C-6743-AB3E-E56AD49C042D}" presName="linNode" presStyleCnt="0"/>
      <dgm:spPr/>
    </dgm:pt>
    <dgm:pt modelId="{E369AD31-518B-6A4E-B2BE-56200C8D8D07}" type="pres">
      <dgm:prSet presAssocID="{89FFD83F-347C-6743-AB3E-E56AD49C042D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F10F690-1AB0-5849-8CCF-B2AEF3F4E8A2}" type="pres">
      <dgm:prSet presAssocID="{6A559745-3E92-D04C-B619-93BA0711BCFB}" presName="sp" presStyleCnt="0"/>
      <dgm:spPr/>
    </dgm:pt>
    <dgm:pt modelId="{AB83690F-D42A-9543-AD54-348B61093944}" type="pres">
      <dgm:prSet presAssocID="{A4C1192F-AECD-304F-9F31-870550B48CDB}" presName="linNode" presStyleCnt="0"/>
      <dgm:spPr/>
    </dgm:pt>
    <dgm:pt modelId="{6524BD47-0F7C-DE49-A60A-6B440414D73E}" type="pres">
      <dgm:prSet presAssocID="{A4C1192F-AECD-304F-9F31-870550B48CDB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89A6C1C-54EA-7E4B-B77C-1CCBB0E8E408}" type="pres">
      <dgm:prSet presAssocID="{532C4464-D3EB-C14B-87CD-D8F31BB41C68}" presName="sp" presStyleCnt="0"/>
      <dgm:spPr/>
    </dgm:pt>
    <dgm:pt modelId="{82CB5139-2F3B-A341-A4B4-CCCD86D1C1F2}" type="pres">
      <dgm:prSet presAssocID="{6C80F7EE-0799-EF4A-9C0C-E814961BB4FE}" presName="linNode" presStyleCnt="0"/>
      <dgm:spPr/>
    </dgm:pt>
    <dgm:pt modelId="{3712FE0C-4E9F-5A4D-B574-D1E8BAF525C6}" type="pres">
      <dgm:prSet presAssocID="{6C80F7EE-0799-EF4A-9C0C-E814961BB4FE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5C07FAE8-3CAF-884F-85DA-9D4A73E237CE}" type="presOf" srcId="{312BD473-8775-C142-A662-1E474C8170A8}" destId="{B289A39F-E4F7-4543-AC9A-27A3FF195360}" srcOrd="0" destOrd="0" presId="urn:microsoft.com/office/officeart/2005/8/layout/vList5"/>
    <dgm:cxn modelId="{8A871089-082D-9747-923D-2526B3344FAF}" type="presOf" srcId="{89FFD83F-347C-6743-AB3E-E56AD49C042D}" destId="{E369AD31-518B-6A4E-B2BE-56200C8D8D07}" srcOrd="0" destOrd="0" presId="urn:microsoft.com/office/officeart/2005/8/layout/vList5"/>
    <dgm:cxn modelId="{3C6A0C39-822A-6349-A01C-7837345E6064}" srcId="{312BD473-8775-C142-A662-1E474C8170A8}" destId="{6C80F7EE-0799-EF4A-9C0C-E814961BB4FE}" srcOrd="3" destOrd="0" parTransId="{34826EFF-BB23-B445-A564-1998F67073D4}" sibTransId="{EAC975D4-7429-FF45-BF36-609F187F6721}"/>
    <dgm:cxn modelId="{87B384AF-0EAD-6440-B590-BCAF193BA9BB}" srcId="{312BD473-8775-C142-A662-1E474C8170A8}" destId="{4E80B51F-6DE7-3A45-9905-5CE4513F691C}" srcOrd="0" destOrd="0" parTransId="{E4C69EEC-BB9E-AE40-89CB-7A30473C0A51}" sibTransId="{BE27C258-EC2A-D14C-9035-449AF42C0C64}"/>
    <dgm:cxn modelId="{C448808E-FA21-DC4D-9ADC-947AE06E9958}" type="presOf" srcId="{4E80B51F-6DE7-3A45-9905-5CE4513F691C}" destId="{61424E6B-57F6-DC4A-8030-380399341503}" srcOrd="0" destOrd="0" presId="urn:microsoft.com/office/officeart/2005/8/layout/vList5"/>
    <dgm:cxn modelId="{97ED31A9-1484-5E47-B1D7-13B119BEF1E5}" srcId="{312BD473-8775-C142-A662-1E474C8170A8}" destId="{89FFD83F-347C-6743-AB3E-E56AD49C042D}" srcOrd="1" destOrd="0" parTransId="{2119B426-C46F-6742-A412-7C24B041AB27}" sibTransId="{6A559745-3E92-D04C-B619-93BA0711BCFB}"/>
    <dgm:cxn modelId="{E7805F86-450A-6640-B60E-178B19FB90C3}" srcId="{312BD473-8775-C142-A662-1E474C8170A8}" destId="{A4C1192F-AECD-304F-9F31-870550B48CDB}" srcOrd="2" destOrd="0" parTransId="{86A9CF35-EEF7-D64F-967A-F736A7E98DDC}" sibTransId="{532C4464-D3EB-C14B-87CD-D8F31BB41C68}"/>
    <dgm:cxn modelId="{F4232B22-E00B-224B-88D7-E718D7D79F63}" type="presOf" srcId="{6C80F7EE-0799-EF4A-9C0C-E814961BB4FE}" destId="{3712FE0C-4E9F-5A4D-B574-D1E8BAF525C6}" srcOrd="0" destOrd="0" presId="urn:microsoft.com/office/officeart/2005/8/layout/vList5"/>
    <dgm:cxn modelId="{233A66F3-5B20-3F45-AB54-6116862569EB}" type="presOf" srcId="{A4C1192F-AECD-304F-9F31-870550B48CDB}" destId="{6524BD47-0F7C-DE49-A60A-6B440414D73E}" srcOrd="0" destOrd="0" presId="urn:microsoft.com/office/officeart/2005/8/layout/vList5"/>
    <dgm:cxn modelId="{890CF78E-8687-BA4E-9925-DEBE6203F650}" type="presParOf" srcId="{B289A39F-E4F7-4543-AC9A-27A3FF195360}" destId="{DF4F8546-F09C-9B41-A263-B765D9F832F6}" srcOrd="0" destOrd="0" presId="urn:microsoft.com/office/officeart/2005/8/layout/vList5"/>
    <dgm:cxn modelId="{06FC8037-719B-A543-B610-00549906A3F3}" type="presParOf" srcId="{DF4F8546-F09C-9B41-A263-B765D9F832F6}" destId="{61424E6B-57F6-DC4A-8030-380399341503}" srcOrd="0" destOrd="0" presId="urn:microsoft.com/office/officeart/2005/8/layout/vList5"/>
    <dgm:cxn modelId="{21B5A072-A985-D842-A74E-8B38CCE883B9}" type="presParOf" srcId="{B289A39F-E4F7-4543-AC9A-27A3FF195360}" destId="{C08C052D-4E2A-994E-AFE6-5A7CFD1C5166}" srcOrd="1" destOrd="0" presId="urn:microsoft.com/office/officeart/2005/8/layout/vList5"/>
    <dgm:cxn modelId="{179EB57A-259B-1D47-86A0-C41B4BA1B543}" type="presParOf" srcId="{B289A39F-E4F7-4543-AC9A-27A3FF195360}" destId="{2513CA92-73A8-654C-8009-FC80D10AC81E}" srcOrd="2" destOrd="0" presId="urn:microsoft.com/office/officeart/2005/8/layout/vList5"/>
    <dgm:cxn modelId="{22062BC0-C199-9840-A695-F95A9684BA68}" type="presParOf" srcId="{2513CA92-73A8-654C-8009-FC80D10AC81E}" destId="{E369AD31-518B-6A4E-B2BE-56200C8D8D07}" srcOrd="0" destOrd="0" presId="urn:microsoft.com/office/officeart/2005/8/layout/vList5"/>
    <dgm:cxn modelId="{2E5CA727-E721-4F4D-85DE-397627F50B1E}" type="presParOf" srcId="{B289A39F-E4F7-4543-AC9A-27A3FF195360}" destId="{7F10F690-1AB0-5849-8CCF-B2AEF3F4E8A2}" srcOrd="3" destOrd="0" presId="urn:microsoft.com/office/officeart/2005/8/layout/vList5"/>
    <dgm:cxn modelId="{E4934A3C-94DA-6347-ABAC-8C335893E4B9}" type="presParOf" srcId="{B289A39F-E4F7-4543-AC9A-27A3FF195360}" destId="{AB83690F-D42A-9543-AD54-348B61093944}" srcOrd="4" destOrd="0" presId="urn:microsoft.com/office/officeart/2005/8/layout/vList5"/>
    <dgm:cxn modelId="{EF39341E-CDB9-7E41-B869-2E84B5AC7A1A}" type="presParOf" srcId="{AB83690F-D42A-9543-AD54-348B61093944}" destId="{6524BD47-0F7C-DE49-A60A-6B440414D73E}" srcOrd="0" destOrd="0" presId="urn:microsoft.com/office/officeart/2005/8/layout/vList5"/>
    <dgm:cxn modelId="{9CA068FE-2FE4-0B44-BFD5-33A651827507}" type="presParOf" srcId="{B289A39F-E4F7-4543-AC9A-27A3FF195360}" destId="{689A6C1C-54EA-7E4B-B77C-1CCBB0E8E408}" srcOrd="5" destOrd="0" presId="urn:microsoft.com/office/officeart/2005/8/layout/vList5"/>
    <dgm:cxn modelId="{661AEB77-1F32-2449-91B3-05D02CD82175}" type="presParOf" srcId="{B289A39F-E4F7-4543-AC9A-27A3FF195360}" destId="{82CB5139-2F3B-A341-A4B4-CCCD86D1C1F2}" srcOrd="6" destOrd="0" presId="urn:microsoft.com/office/officeart/2005/8/layout/vList5"/>
    <dgm:cxn modelId="{0D5B144F-1088-0346-813D-48593E35B422}" type="presParOf" srcId="{82CB5139-2F3B-A341-A4B4-CCCD86D1C1F2}" destId="{3712FE0C-4E9F-5A4D-B574-D1E8BAF525C6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24E6B-57F6-DC4A-8030-380399341503}">
      <dsp:nvSpPr>
        <dsp:cNvPr id="0" name=""/>
        <dsp:cNvSpPr/>
      </dsp:nvSpPr>
      <dsp:spPr>
        <a:xfrm>
          <a:off x="3364213" y="3168"/>
          <a:ext cx="3784740" cy="13854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A40304"/>
              </a:solidFill>
            </a:rPr>
            <a:t>Dr. Yasemin ÖZCAN GÖNÜLAL</a:t>
          </a:r>
        </a:p>
      </dsp:txBody>
      <dsp:txXfrm>
        <a:off x="3431843" y="70798"/>
        <a:ext cx="3649480" cy="1250143"/>
      </dsp:txXfrm>
    </dsp:sp>
    <dsp:sp modelId="{E369AD31-518B-6A4E-B2BE-56200C8D8D07}">
      <dsp:nvSpPr>
        <dsp:cNvPr id="0" name=""/>
        <dsp:cNvSpPr/>
      </dsp:nvSpPr>
      <dsp:spPr>
        <a:xfrm>
          <a:off x="3364213" y="1457842"/>
          <a:ext cx="3784740" cy="13854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A40304"/>
              </a:solidFill>
            </a:rPr>
            <a:t>Dr. Ozan UŞTUK</a:t>
          </a:r>
        </a:p>
      </dsp:txBody>
      <dsp:txXfrm>
        <a:off x="3431843" y="1525472"/>
        <a:ext cx="3649480" cy="1250143"/>
      </dsp:txXfrm>
    </dsp:sp>
    <dsp:sp modelId="{6524BD47-0F7C-DE49-A60A-6B440414D73E}">
      <dsp:nvSpPr>
        <dsp:cNvPr id="0" name=""/>
        <dsp:cNvSpPr/>
      </dsp:nvSpPr>
      <dsp:spPr>
        <a:xfrm>
          <a:off x="3364213" y="2912516"/>
          <a:ext cx="3784740" cy="13854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A40304"/>
              </a:solidFill>
            </a:rPr>
            <a:t>Dr. </a:t>
          </a:r>
          <a:r>
            <a:rPr lang="en-US" sz="2400" b="1" kern="1200" dirty="0" err="1">
              <a:solidFill>
                <a:srgbClr val="A40304"/>
              </a:solidFill>
            </a:rPr>
            <a:t>Doğan</a:t>
          </a:r>
          <a:r>
            <a:rPr lang="en-US" sz="2400" b="1" kern="1200" dirty="0">
              <a:solidFill>
                <a:srgbClr val="A40304"/>
              </a:solidFill>
            </a:rPr>
            <a:t> EVECEN</a:t>
          </a:r>
        </a:p>
      </dsp:txBody>
      <dsp:txXfrm>
        <a:off x="3431843" y="2980146"/>
        <a:ext cx="3649480" cy="1250143"/>
      </dsp:txXfrm>
    </dsp:sp>
    <dsp:sp modelId="{3712FE0C-4E9F-5A4D-B574-D1E8BAF525C6}">
      <dsp:nvSpPr>
        <dsp:cNvPr id="0" name=""/>
        <dsp:cNvSpPr/>
      </dsp:nvSpPr>
      <dsp:spPr>
        <a:xfrm>
          <a:off x="3364213" y="4367189"/>
          <a:ext cx="3784740" cy="13854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>
              <a:solidFill>
                <a:srgbClr val="A40304"/>
              </a:solidFill>
            </a:rPr>
            <a:t>Nuriye</a:t>
          </a:r>
          <a:r>
            <a:rPr lang="en-US" sz="2400" b="1" kern="1200" dirty="0">
              <a:solidFill>
                <a:srgbClr val="A40304"/>
              </a:solidFill>
            </a:rPr>
            <a:t> </a:t>
          </a:r>
          <a:r>
            <a:rPr lang="en-US" sz="2400" b="1" kern="1200" dirty="0" err="1">
              <a:solidFill>
                <a:srgbClr val="A40304"/>
              </a:solidFill>
            </a:rPr>
            <a:t>Ağar</a:t>
          </a:r>
          <a:r>
            <a:rPr lang="en-US" sz="2400" b="1" kern="1200" dirty="0">
              <a:solidFill>
                <a:srgbClr val="A40304"/>
              </a:solidFill>
            </a:rPr>
            <a:t> Demir</a:t>
          </a:r>
        </a:p>
      </dsp:txBody>
      <dsp:txXfrm>
        <a:off x="3431843" y="4434819"/>
        <a:ext cx="3649480" cy="1250143"/>
      </dsp:txXfrm>
    </dsp:sp>
    <dsp:sp modelId="{A71294FD-E75D-FE49-AC52-F48AF7A2C36D}">
      <dsp:nvSpPr>
        <dsp:cNvPr id="0" name=""/>
        <dsp:cNvSpPr/>
      </dsp:nvSpPr>
      <dsp:spPr>
        <a:xfrm>
          <a:off x="3364213" y="5821863"/>
          <a:ext cx="3784740" cy="13854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rgbClr val="A40304"/>
              </a:solidFill>
            </a:rPr>
            <a:t>Ebru Aslan </a:t>
          </a:r>
          <a:r>
            <a:rPr lang="en-US" sz="2400" b="1" kern="1200" dirty="0" err="1">
              <a:solidFill>
                <a:srgbClr val="A40304"/>
              </a:solidFill>
            </a:rPr>
            <a:t>Çallıoğlu</a:t>
          </a:r>
          <a:endParaRPr lang="en-US" sz="2400" b="1" kern="1200" dirty="0">
            <a:solidFill>
              <a:srgbClr val="A40304"/>
            </a:solidFill>
          </a:endParaRPr>
        </a:p>
      </dsp:txBody>
      <dsp:txXfrm>
        <a:off x="3431843" y="5889493"/>
        <a:ext cx="3649480" cy="12501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424E6B-57F6-DC4A-8030-380399341503}">
      <dsp:nvSpPr>
        <dsp:cNvPr id="0" name=""/>
        <dsp:cNvSpPr/>
      </dsp:nvSpPr>
      <dsp:spPr>
        <a:xfrm>
          <a:off x="3341171" y="3505"/>
          <a:ext cx="3758817" cy="16861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>
              <a:solidFill>
                <a:srgbClr val="A40304"/>
              </a:solidFill>
            </a:rPr>
            <a:t>Mine </a:t>
          </a:r>
          <a:r>
            <a:rPr lang="tr-TR" sz="2400" b="1" kern="1200" dirty="0" err="1">
              <a:solidFill>
                <a:srgbClr val="A40304"/>
              </a:solidFill>
            </a:rPr>
            <a:t>Okcu</a:t>
          </a:r>
          <a:endParaRPr lang="en-US" sz="2400" b="1" kern="1200" dirty="0">
            <a:solidFill>
              <a:srgbClr val="A40304"/>
            </a:solidFill>
          </a:endParaRPr>
        </a:p>
      </dsp:txBody>
      <dsp:txXfrm>
        <a:off x="3423480" y="85814"/>
        <a:ext cx="3594199" cy="1521485"/>
      </dsp:txXfrm>
    </dsp:sp>
    <dsp:sp modelId="{E369AD31-518B-6A4E-B2BE-56200C8D8D07}">
      <dsp:nvSpPr>
        <dsp:cNvPr id="0" name=""/>
        <dsp:cNvSpPr/>
      </dsp:nvSpPr>
      <dsp:spPr>
        <a:xfrm>
          <a:off x="3341171" y="1773914"/>
          <a:ext cx="3758817" cy="16861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>
              <a:solidFill>
                <a:srgbClr val="A40304"/>
              </a:solidFill>
            </a:rPr>
            <a:t>Nüket Dalcı</a:t>
          </a:r>
          <a:endParaRPr lang="en-US" sz="2400" b="1" kern="1200" dirty="0">
            <a:solidFill>
              <a:srgbClr val="A40304"/>
            </a:solidFill>
          </a:endParaRPr>
        </a:p>
      </dsp:txBody>
      <dsp:txXfrm>
        <a:off x="3423480" y="1856223"/>
        <a:ext cx="3594199" cy="1521485"/>
      </dsp:txXfrm>
    </dsp:sp>
    <dsp:sp modelId="{6524BD47-0F7C-DE49-A60A-6B440414D73E}">
      <dsp:nvSpPr>
        <dsp:cNvPr id="0" name=""/>
        <dsp:cNvSpPr/>
      </dsp:nvSpPr>
      <dsp:spPr>
        <a:xfrm>
          <a:off x="3341171" y="3544323"/>
          <a:ext cx="3758817" cy="16861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>
              <a:solidFill>
                <a:srgbClr val="A40304"/>
              </a:solidFill>
            </a:rPr>
            <a:t>Figen </a:t>
          </a:r>
          <a:r>
            <a:rPr lang="tr-TR" sz="2400" b="1" kern="1200" dirty="0" err="1">
              <a:solidFill>
                <a:srgbClr val="A40304"/>
              </a:solidFill>
            </a:rPr>
            <a:t>Ertuman</a:t>
          </a:r>
          <a:endParaRPr lang="en-US" sz="2400" b="1" kern="1200" dirty="0">
            <a:solidFill>
              <a:srgbClr val="A40304"/>
            </a:solidFill>
          </a:endParaRPr>
        </a:p>
      </dsp:txBody>
      <dsp:txXfrm>
        <a:off x="3423480" y="3626632"/>
        <a:ext cx="3594199" cy="1521485"/>
      </dsp:txXfrm>
    </dsp:sp>
    <dsp:sp modelId="{3712FE0C-4E9F-5A4D-B574-D1E8BAF525C6}">
      <dsp:nvSpPr>
        <dsp:cNvPr id="0" name=""/>
        <dsp:cNvSpPr/>
      </dsp:nvSpPr>
      <dsp:spPr>
        <a:xfrm>
          <a:off x="3341171" y="5314731"/>
          <a:ext cx="3758817" cy="1686103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>
              <a:solidFill>
                <a:srgbClr val="A40304"/>
              </a:solidFill>
            </a:rPr>
            <a:t>Hakim Özgür</a:t>
          </a:r>
          <a:endParaRPr lang="en-US" sz="2400" b="1" kern="1200" dirty="0">
            <a:solidFill>
              <a:srgbClr val="A40304"/>
            </a:solidFill>
          </a:endParaRPr>
        </a:p>
      </dsp:txBody>
      <dsp:txXfrm>
        <a:off x="3423480" y="5397040"/>
        <a:ext cx="3594199" cy="15214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Shape 1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7" name="Shape 1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49833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1pPr>
    <a:lvl2pPr indent="2286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2pPr>
    <a:lvl3pPr indent="4572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3pPr>
    <a:lvl4pPr indent="6858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4pPr>
    <a:lvl5pPr indent="9144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5pPr>
    <a:lvl6pPr indent="11430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6pPr>
    <a:lvl7pPr indent="13716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7pPr>
    <a:lvl8pPr indent="16002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8pPr>
    <a:lvl9pPr indent="1828800" defTabSz="650240" latinLnBrk="0">
      <a:lnSpc>
        <a:spcPct val="117999"/>
      </a:lnSpc>
      <a:defRPr sz="30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86" name="Group 86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2" name="Shape 82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3" name="Shape 83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" name="Shape 84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" name="Shape 85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xfrm>
            <a:off x="295134" y="1538586"/>
            <a:ext cx="12525787" cy="484296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000">
                <a:solidFill>
                  <a:srgbClr val="535353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9" name="Shape 109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10" name="Shape 110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3" name="Shape 113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4" name="Shape 114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grpSp>
        <p:nvGrpSpPr>
          <p:cNvPr id="119" name="Group 119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15" name="Shape 115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6" name="Shape 116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7" name="Shape 117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8" name="Shape 118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pic>
        <p:nvPicPr>
          <p:cNvPr id="120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0908" y="398294"/>
            <a:ext cx="1059624" cy="105962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Shape 121"/>
          <p:cNvSpPr/>
          <p:nvPr/>
        </p:nvSpPr>
        <p:spPr>
          <a:xfrm>
            <a:off x="10730863" y="9317687"/>
            <a:ext cx="1295094" cy="295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8766" tIns="48766" rIns="48766" bIns="48766">
            <a:spAutoFit/>
          </a:bodyPr>
          <a:lstStyle>
            <a:lvl1pPr>
              <a:defRPr sz="1400" spc="280">
                <a:solidFill>
                  <a:srgbClr val="306D7E"/>
                </a:solidFill>
              </a:defRPr>
            </a:lvl1pPr>
          </a:lstStyle>
          <a:p>
            <a:r>
              <a:t>iyte.edu.tr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3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29" name="Shape 12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0" name="Shape 13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139" name="Group 13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35" name="Shape 13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6" name="Shape 13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7" name="Shape 13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38" name="Shape 13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40" name="Shape 140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49" name="Group 14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47" name="Group 14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41" name="Shape 14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2" name="Shape 14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3" name="Shape 14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4" name="Shape 14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5" name="Shape 14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46" name="Shape 14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48" name="Shape 14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1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57" name="Shape 157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59" name="Shape 159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0" name="Shape 160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62" name="Shape 162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167" name="Group 16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63" name="Shape 16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4" name="Shape 16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5" name="Shape 16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6" name="Shape 16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68" name="Shape 168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77" name="Group 17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75" name="Group 17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69" name="Shape 16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0" name="Shape 17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2" name="Shape 17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3" name="Shape 17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74" name="Shape 17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76" name="Shape 17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78" name="Shape 1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roup 18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85" name="Shape 18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195" name="Group 19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91" name="Shape 19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96" name="Shape 19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05" name="Group 20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03" name="Group 20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97" name="Shape 19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98" name="Shape 19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99" name="Shape 19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00" name="Shape 20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01" name="Shape 20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02" name="Shape 20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04" name="Shape 20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06" name="Shape 20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roup 21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13" name="Shape 21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14" name="Shape 21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15" name="Shape 21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16" name="Shape 21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223" name="Group 22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219" name="Shape 21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20" name="Shape 22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21" name="Shape 22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22" name="Shape 22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24" name="Shape 224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33" name="Group 23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31" name="Group 23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225" name="Shape 22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6" name="Shape 22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7" name="Shape 22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8" name="Shape 22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29" name="Shape 22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30" name="Shape 23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32" name="Shape 23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34" name="Shape 2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roup 24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41" name="Shape 24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44" name="Shape 24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46" name="Shape 24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55" name="Group 25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53" name="Group 25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247" name="Shape 24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48" name="Shape 24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49" name="Shape 24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51" name="Shape 25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52" name="Shape 25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54" name="Shape 25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56" name="Shape 2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roup 26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63" name="Shape 26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64" name="Shape 26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65" name="Shape 26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66" name="Shape 26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273" name="Group 27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269" name="Shape 26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70" name="Shape 27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71" name="Shape 27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72" name="Shape 27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74" name="Shape 274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283" name="Group 28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281" name="Group 28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275" name="Shape 27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6" name="Shape 27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7" name="Shape 27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8" name="Shape 27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79" name="Shape 27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280" name="Shape 28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282" name="Shape 28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84" name="Shape 2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roup 29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291" name="Shape 29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2" name="Shape 29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3" name="Shape 29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4" name="Shape 29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296" name="Shape 296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01" name="Group 301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297" name="Shape 297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8" name="Shape 298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299" name="Shape 299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00" name="Shape 300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02" name="Shape 302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11" name="Group 311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09" name="Group 309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03" name="Shape 303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4" name="Shape 304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5" name="Shape 305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6" name="Shape 306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7" name="Shape 307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08" name="Shape 308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10" name="Shape 310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12" name="Shape 3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roup 32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319" name="Shape 31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0" name="Shape 32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1" name="Shape 32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2" name="Shape 32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29" name="Group 32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325" name="Shape 32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6" name="Shape 32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7" name="Shape 32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28" name="Shape 32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30" name="Shape 330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39" name="Group 33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37" name="Group 33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31" name="Shape 33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3" name="Shape 33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4" name="Shape 33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5" name="Shape 33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36" name="Shape 33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38" name="Shape 33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1" name="Group 351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347" name="Shape 347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52" name="Shape 352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57" name="Group 35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353" name="Shape 35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4" name="Shape 35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58" name="Shape 358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67" name="Group 36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65" name="Group 36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59" name="Shape 35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64" name="Shape 36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66" name="Shape 36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roup 37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375" name="Shape 37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80" name="Shape 380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385" name="Group 38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381" name="Shape 38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86" name="Shape 38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395" name="Group 39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393" name="Group 39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387" name="Shape 38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88" name="Shape 38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89" name="Shape 38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90" name="Shape 39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91" name="Shape 39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392" name="Shape 39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394" name="Shape 39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396" name="Shape 39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7" name="Group 40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03" name="Shape 40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05" name="Shape 40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06" name="Shape 40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08" name="Shape 408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417" name="Group 41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415" name="Group 41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09" name="Shape 40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0" name="Shape 41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1" name="Shape 41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14" name="Shape 41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416" name="Shape 41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18" name="Shape 4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25" name="Shape 42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26" name="Shape 42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27" name="Shape 42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28" name="Shape 42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30" name="Shape 43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435" name="Group 43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431" name="Shape 43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32" name="Shape 43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34" name="Shape 43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36" name="Shape 436"/>
          <p:cNvSpPr/>
          <p:nvPr/>
        </p:nvSpPr>
        <p:spPr>
          <a:xfrm>
            <a:off x="11677370" y="7966178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445" name="Group 44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443" name="Group 44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37" name="Shape 43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38" name="Shape 43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42" name="Shape 44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444" name="Shape 44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46" name="Shape 4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roup 464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60" name="Shape 460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1" name="Shape 461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2" name="Shape 462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3" name="Shape 463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469" name="Group 46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465" name="Shape 46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6" name="Shape 46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7" name="Shape 46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68" name="Shape 46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70" name="Shape 470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479" name="Group 47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477" name="Group 47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71" name="Shape 47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3" name="Shape 47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5" name="Shape 47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476" name="Shape 47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478" name="Shape 47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80" name="Shape 48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81" name="Shape 48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roup 492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488" name="Shape 488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89" name="Shape 489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0" name="Shape 490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1" name="Shape 491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497" name="Group 49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493" name="Shape 49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4" name="Shape 49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5" name="Shape 49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496" name="Shape 49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498" name="Shape 498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507" name="Group 50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05" name="Group 50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499" name="Shape 49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0" name="Shape 50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1" name="Shape 50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2" name="Shape 50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3" name="Shape 50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04" name="Shape 50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06" name="Shape 50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08" name="Shape 508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09" name="Shape 50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4" name="Group 524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22" name="Group 522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516" name="Shape 516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17" name="Shape 517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18" name="Shape 518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20" name="Shape 520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21" name="Shape 521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23" name="Shape 523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29" name="Group 52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525" name="Shape 52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26" name="Shape 52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28" name="Shape 52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34" name="Group 534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530" name="Shape 530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31" name="Shape 531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32" name="Shape 532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33" name="Shape 533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35" name="Shape 535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sp>
        <p:nvSpPr>
          <p:cNvPr id="536" name="Shape 536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37" name="Shape 5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roup 552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50" name="Group 550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544" name="Shape 544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5" name="Shape 545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6" name="Shape 546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7" name="Shape 547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8" name="Shape 548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49" name="Shape 549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51" name="Shape 551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57" name="Group 55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553" name="Shape 55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4" name="Shape 55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5" name="Shape 55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6" name="Shape 55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562" name="Group 562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558" name="Shape 558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59" name="Shape 559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60" name="Shape 560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61" name="Shape 561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63" name="Shape 563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sp>
        <p:nvSpPr>
          <p:cNvPr id="564" name="Shape 564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565" name="Shape 5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roup 576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572" name="Shape 572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3" name="Shape 573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4" name="Shape 574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5" name="Shape 575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77" name="Shape 577"/>
          <p:cNvSpPr>
            <a:spLocks noGrp="1"/>
          </p:cNvSpPr>
          <p:nvPr>
            <p:ph type="body" sz="quarter" idx="1"/>
          </p:nvPr>
        </p:nvSpPr>
        <p:spPr>
          <a:xfrm>
            <a:off x="671259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grpSp>
        <p:nvGrpSpPr>
          <p:cNvPr id="582" name="Group 582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578" name="Shape 578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79" name="Shape 579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80" name="Shape 580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581" name="Shape 581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83" name="Shape 583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592" name="Group 592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590" name="Group 590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584" name="Shape 584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5" name="Shape 585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6" name="Shape 586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7" name="Shape 587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8" name="Shape 588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589" name="Shape 589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 sz="1600"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591" name="Shape 591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 sz="1600"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593" name="Shape 59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" name="Group 604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00" name="Shape 600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1" name="Shape 601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2" name="Shape 602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3" name="Shape 603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609" name="Group 60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05" name="Shape 60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6" name="Shape 60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7" name="Shape 60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08" name="Shape 60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10" name="Shape 610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619" name="Group 61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617" name="Group 61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611" name="Shape 61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2" name="Shape 61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3" name="Shape 61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4" name="Shape 61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5" name="Shape 61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16" name="Shape 61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618" name="Shape 61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20" name="Shape 62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21" name="Shape 6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2" name="Group 632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28" name="Shape 628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29" name="Shape 629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0" name="Shape 630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1" name="Shape 631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637" name="Group 637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33" name="Shape 633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4" name="Shape 634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5" name="Shape 635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36" name="Shape 636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38" name="Shape 638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647" name="Group 647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645" name="Group 645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639" name="Shape 639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0" name="Shape 640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1" name="Shape 641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2" name="Shape 642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3" name="Shape 643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44" name="Shape 644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646" name="Shape 646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48" name="Shape 648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49" name="Shape 6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roup 660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56" name="Shape 656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57" name="Shape 657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58" name="Shape 658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59" name="Shape 659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665" name="Group 665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61" name="Shape 661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62" name="Shape 662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63" name="Shape 663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64" name="Shape 664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66" name="Shape 666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675" name="Group 675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673" name="Group 673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667" name="Shape 667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68" name="Shape 668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69" name="Shape 669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70" name="Shape 670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71" name="Shape 671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672" name="Shape 672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674" name="Shape 674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676" name="Shape 676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677" name="Shape 6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roup 69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691" name="Shape 69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2" name="Shape 69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3" name="Shape 69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4" name="Shape 69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700" name="Group 700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696" name="Shape 696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7" name="Shape 697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8" name="Shape 698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699" name="Shape 699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01" name="Shape 701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10" name="Group 710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08" name="Group 708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02" name="Shape 702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3" name="Shape 703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4" name="Shape 704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5" name="Shape 705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6" name="Shape 706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07" name="Shape 707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09" name="Shape 709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11" name="Shape 711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12" name="Shape 7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roup 72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719" name="Shape 71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0" name="Shape 72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1" name="Shape 72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2" name="Shape 72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728" name="Group 728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724" name="Shape 724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5" name="Shape 725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6" name="Shape 726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27" name="Shape 727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29" name="Shape 729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38" name="Group 738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36" name="Group 736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30" name="Shape 730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1" name="Shape 731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2" name="Shape 732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3" name="Shape 733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4" name="Shape 734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35" name="Shape 735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37" name="Shape 737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39" name="Shape 739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40" name="Shape 7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Shape 7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8" name="Group 758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754" name="Shape 754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55" name="Shape 755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56" name="Shape 756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57" name="Shape 757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763" name="Group 76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759" name="Shape 75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60" name="Shape 76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61" name="Shape 76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62" name="Shape 76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64" name="Shape 764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73" name="Group 77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71" name="Group 77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65" name="Shape 76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6" name="Shape 76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7" name="Shape 76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8" name="Shape 76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69" name="Shape 76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70" name="Shape 77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72" name="Shape 77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74" name="Shape 774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775" name="Shape 7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roup 786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782" name="Shape 782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83" name="Shape 783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84" name="Shape 784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85" name="Shape 785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787" name="Shape 787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796" name="Group 796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794" name="Group 794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788" name="Shape 788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89" name="Shape 789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0" name="Shape 790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1" name="Shape 791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2" name="Shape 792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793" name="Shape 793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795" name="Shape 795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01" name="Group 801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797" name="Shape 797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98" name="Shape 798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799" name="Shape 799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00" name="Shape 800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02" name="Shape 802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03" name="Shape 8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4" name="Group 814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810" name="Shape 810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1" name="Shape 811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2" name="Shape 812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3" name="Shape 813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19" name="Group 819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15" name="Shape 815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6" name="Shape 816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7" name="Shape 817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18" name="Shape 818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20" name="Shape 820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829" name="Group 829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827" name="Group 827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821" name="Shape 821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2" name="Shape 822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3" name="Shape 823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4" name="Shape 824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5" name="Shape 825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26" name="Shape 826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828" name="Shape 828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30" name="Shape 830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31" name="Shape 8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Shape 8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" name="Group 84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845" name="Shape 84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6" name="Shape 84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7" name="Shape 84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48" name="Shape 84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54" name="Group 854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50" name="Shape 850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1" name="Shape 851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2" name="Shape 852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53" name="Shape 853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55" name="Shape 855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864" name="Group 864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862" name="Group 862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856" name="Shape 856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57" name="Shape 857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58" name="Shape 858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59" name="Shape 859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60" name="Shape 860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61" name="Shape 861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863" name="Shape 863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65" name="Shape 865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66" name="Shape 86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/>
          <p:nvPr/>
        </p:nvSpPr>
        <p:spPr>
          <a:xfrm>
            <a:off x="650238" y="7881870"/>
            <a:ext cx="11704324" cy="1"/>
          </a:xfrm>
          <a:prstGeom prst="line">
            <a:avLst/>
          </a:prstGeom>
          <a:ln w="12700">
            <a:solidFill>
              <a:srgbClr val="A5A5A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878" name="Group 878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874" name="Shape 874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75" name="Shape 875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76" name="Shape 876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77" name="Shape 877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883" name="Group 883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879" name="Shape 879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80" name="Shape 880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81" name="Shape 881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882" name="Shape 882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84" name="Shape 884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893" name="Group 893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891" name="Group 891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885" name="Shape 885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6" name="Shape 886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7" name="Shape 887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8" name="Shape 888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89" name="Shape 889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890" name="Shape 890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892" name="Shape 892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894" name="Shape 894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895" name="Shape 8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6" name="Group 906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02" name="Shape 902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03" name="Shape 903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04" name="Shape 904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05" name="Shape 905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07" name="Shape 907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916" name="Group 916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914" name="Group 914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08" name="Shape 908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09" name="Shape 909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0" name="Shape 910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1" name="Shape 911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2" name="Shape 912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13" name="Shape 913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915" name="Shape 915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17" name="Shape 9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Shape 9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5" name="Group 935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31" name="Shape 931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2" name="Shape 932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3" name="Shape 933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4" name="Shape 934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940" name="Group 940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936" name="Shape 936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7" name="Shape 937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8" name="Shape 938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39" name="Shape 939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41" name="Shape 941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950" name="Group 950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948" name="Group 948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42" name="Shape 942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3" name="Shape 943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4" name="Shape 944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5" name="Shape 945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6" name="Shape 946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47" name="Shape 947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949" name="Shape 949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51" name="Shape 951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952" name="Shape 95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roup 963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59" name="Shape 959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0" name="Shape 960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1" name="Shape 961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2" name="Shape 962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968" name="Group 968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964" name="Shape 964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5" name="Shape 965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6" name="Shape 966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67" name="Shape 967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69" name="Shape 969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978" name="Group 978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976" name="Group 976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70" name="Shape 970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1" name="Shape 971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2" name="Shape 972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3" name="Shape 973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4" name="Shape 974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75" name="Shape 975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977" name="Shape 977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79" name="Shape 979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980" name="Shape 9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1" name="Group 991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987" name="Shape 987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88" name="Shape 988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89" name="Shape 989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0" name="Shape 990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996" name="Group 996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992" name="Shape 992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3" name="Shape 993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4" name="Shape 994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995" name="Shape 995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997" name="Shape 997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006" name="Group 1006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004" name="Group 1004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998" name="Shape 998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999" name="Shape 999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0" name="Shape 1000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1" name="Shape 1001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2" name="Shape 1002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03" name="Shape 1003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05" name="Shape 1005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07" name="Shape 1007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08" name="Shape 100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9" name="Group 1019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015" name="Shape 1015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16" name="Shape 1016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17" name="Shape 1017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18" name="Shape 1018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1024" name="Group 1024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020" name="Shape 1020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21" name="Shape 1021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22" name="Shape 1022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23" name="Shape 1023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25" name="Shape 1025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034" name="Group 1034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032" name="Group 1032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026" name="Shape 1026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27" name="Shape 1027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28" name="Shape 1028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29" name="Shape 1029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30" name="Shape 1030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31" name="Shape 1031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33" name="Shape 1033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35" name="Shape 1035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36" name="Shape 103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7" name="Group 1047"/>
          <p:cNvGrpSpPr/>
          <p:nvPr/>
        </p:nvGrpSpPr>
        <p:grpSpPr>
          <a:xfrm>
            <a:off x="12290553" y="8005625"/>
            <a:ext cx="48770" cy="330471"/>
            <a:chOff x="0" y="0"/>
            <a:chExt cx="48769" cy="330469"/>
          </a:xfrm>
        </p:grpSpPr>
        <p:sp>
          <p:nvSpPr>
            <p:cNvPr id="1043" name="Shape 1043"/>
            <p:cNvSpPr/>
            <p:nvPr/>
          </p:nvSpPr>
          <p:spPr>
            <a:xfrm rot="5400000">
              <a:off x="-1336" y="1335"/>
              <a:ext cx="51442" cy="4877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4" name="Shape 1044"/>
            <p:cNvSpPr/>
            <p:nvPr/>
          </p:nvSpPr>
          <p:spPr>
            <a:xfrm rot="5400000">
              <a:off x="-1336" y="94344"/>
              <a:ext cx="51442" cy="4877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5" name="Shape 1045"/>
            <p:cNvSpPr/>
            <p:nvPr/>
          </p:nvSpPr>
          <p:spPr>
            <a:xfrm rot="5400000">
              <a:off x="-1336" y="187355"/>
              <a:ext cx="51442" cy="4877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6" name="Shape 1046"/>
            <p:cNvSpPr/>
            <p:nvPr/>
          </p:nvSpPr>
          <p:spPr>
            <a:xfrm rot="5400000">
              <a:off x="-1336" y="280364"/>
              <a:ext cx="51442" cy="4877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grpSp>
        <p:nvGrpSpPr>
          <p:cNvPr id="1052" name="Group 1052"/>
          <p:cNvGrpSpPr/>
          <p:nvPr/>
        </p:nvGrpSpPr>
        <p:grpSpPr>
          <a:xfrm>
            <a:off x="781941" y="1960810"/>
            <a:ext cx="488712" cy="72123"/>
            <a:chOff x="0" y="-1"/>
            <a:chExt cx="488710" cy="72122"/>
          </a:xfrm>
        </p:grpSpPr>
        <p:sp>
          <p:nvSpPr>
            <p:cNvPr id="1048" name="Shape 1048"/>
            <p:cNvSpPr/>
            <p:nvPr/>
          </p:nvSpPr>
          <p:spPr>
            <a:xfrm>
              <a:off x="-1" y="-2"/>
              <a:ext cx="76074" cy="7212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49" name="Shape 1049"/>
            <p:cNvSpPr/>
            <p:nvPr/>
          </p:nvSpPr>
          <p:spPr>
            <a:xfrm>
              <a:off x="137545" y="-2"/>
              <a:ext cx="76074" cy="7212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50" name="Shape 1050"/>
            <p:cNvSpPr/>
            <p:nvPr/>
          </p:nvSpPr>
          <p:spPr>
            <a:xfrm>
              <a:off x="275091" y="-2"/>
              <a:ext cx="76075" cy="7212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51" name="Shape 1051"/>
            <p:cNvSpPr/>
            <p:nvPr/>
          </p:nvSpPr>
          <p:spPr>
            <a:xfrm>
              <a:off x="412636" y="-2"/>
              <a:ext cx="76075" cy="72123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53" name="Shape 1053"/>
          <p:cNvSpPr/>
          <p:nvPr/>
        </p:nvSpPr>
        <p:spPr>
          <a:xfrm>
            <a:off x="11677370" y="7978392"/>
            <a:ext cx="536113" cy="376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spAutoFit/>
          </a:bodyPr>
          <a:lstStyle>
            <a:lvl1pPr algn="r">
              <a:defRPr sz="1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‹#›</a:t>
            </a:r>
          </a:p>
        </p:txBody>
      </p:sp>
      <p:grpSp>
        <p:nvGrpSpPr>
          <p:cNvPr id="1062" name="Group 1062"/>
          <p:cNvGrpSpPr/>
          <p:nvPr/>
        </p:nvGrpSpPr>
        <p:grpSpPr>
          <a:xfrm>
            <a:off x="786645" y="8066206"/>
            <a:ext cx="407937" cy="176882"/>
            <a:chOff x="-2" y="0"/>
            <a:chExt cx="407935" cy="176881"/>
          </a:xfrm>
        </p:grpSpPr>
        <p:grpSp>
          <p:nvGrpSpPr>
            <p:cNvPr id="1060" name="Group 1060"/>
            <p:cNvGrpSpPr/>
            <p:nvPr/>
          </p:nvGrpSpPr>
          <p:grpSpPr>
            <a:xfrm>
              <a:off x="-3" y="-1"/>
              <a:ext cx="407937" cy="176883"/>
              <a:chOff x="-1" y="0"/>
              <a:chExt cx="407935" cy="176881"/>
            </a:xfrm>
          </p:grpSpPr>
          <p:sp>
            <p:nvSpPr>
              <p:cNvPr id="1054" name="Shape 1054"/>
              <p:cNvSpPr/>
              <p:nvPr/>
            </p:nvSpPr>
            <p:spPr>
              <a:xfrm>
                <a:off x="-2" y="0"/>
                <a:ext cx="80370" cy="176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17923" y="0"/>
                      <a:pt x="21600" y="1983"/>
                      <a:pt x="21600" y="5322"/>
                    </a:cubicBezTo>
                    <a:cubicBezTo>
                      <a:pt x="21600" y="5948"/>
                      <a:pt x="21600" y="5948"/>
                      <a:pt x="21600" y="5948"/>
                    </a:cubicBezTo>
                    <a:cubicBezTo>
                      <a:pt x="14706" y="5948"/>
                      <a:pt x="14706" y="5948"/>
                      <a:pt x="14706" y="5948"/>
                    </a:cubicBezTo>
                    <a:cubicBezTo>
                      <a:pt x="14706" y="5113"/>
                      <a:pt x="14706" y="5113"/>
                      <a:pt x="14706" y="5113"/>
                    </a:cubicBezTo>
                    <a:cubicBezTo>
                      <a:pt x="14706" y="3652"/>
                      <a:pt x="13328" y="3026"/>
                      <a:pt x="11030" y="3026"/>
                    </a:cubicBezTo>
                    <a:cubicBezTo>
                      <a:pt x="8732" y="3026"/>
                      <a:pt x="7353" y="3652"/>
                      <a:pt x="7353" y="5113"/>
                    </a:cubicBezTo>
                    <a:cubicBezTo>
                      <a:pt x="7353" y="6678"/>
                      <a:pt x="8962" y="7826"/>
                      <a:pt x="13557" y="9704"/>
                    </a:cubicBezTo>
                    <a:cubicBezTo>
                      <a:pt x="19762" y="12104"/>
                      <a:pt x="21600" y="13878"/>
                      <a:pt x="21600" y="16278"/>
                    </a:cubicBezTo>
                    <a:cubicBezTo>
                      <a:pt x="21600" y="19617"/>
                      <a:pt x="17923" y="21600"/>
                      <a:pt x="10800" y="21600"/>
                    </a:cubicBezTo>
                    <a:cubicBezTo>
                      <a:pt x="3677" y="21600"/>
                      <a:pt x="0" y="19617"/>
                      <a:pt x="0" y="16278"/>
                    </a:cubicBezTo>
                    <a:cubicBezTo>
                      <a:pt x="0" y="15026"/>
                      <a:pt x="0" y="15026"/>
                      <a:pt x="0" y="15026"/>
                    </a:cubicBezTo>
                    <a:cubicBezTo>
                      <a:pt x="6894" y="15026"/>
                      <a:pt x="6894" y="15026"/>
                      <a:pt x="6894" y="15026"/>
                    </a:cubicBezTo>
                    <a:cubicBezTo>
                      <a:pt x="6894" y="16487"/>
                      <a:pt x="6894" y="16487"/>
                      <a:pt x="6894" y="16487"/>
                    </a:cubicBezTo>
                    <a:cubicBezTo>
                      <a:pt x="6894" y="17948"/>
                      <a:pt x="8272" y="18574"/>
                      <a:pt x="10570" y="18574"/>
                    </a:cubicBezTo>
                    <a:cubicBezTo>
                      <a:pt x="12868" y="18574"/>
                      <a:pt x="14247" y="17948"/>
                      <a:pt x="14247" y="16487"/>
                    </a:cubicBezTo>
                    <a:cubicBezTo>
                      <a:pt x="14247" y="14922"/>
                      <a:pt x="12868" y="13774"/>
                      <a:pt x="8043" y="11896"/>
                    </a:cubicBezTo>
                    <a:cubicBezTo>
                      <a:pt x="2068" y="9496"/>
                      <a:pt x="0" y="7722"/>
                      <a:pt x="0" y="5322"/>
                    </a:cubicBezTo>
                    <a:cubicBezTo>
                      <a:pt x="0" y="1983"/>
                      <a:pt x="3677" y="0"/>
                      <a:pt x="108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5" name="Shape 1055"/>
              <p:cNvSpPr/>
              <p:nvPr/>
            </p:nvSpPr>
            <p:spPr>
              <a:xfrm>
                <a:off x="247557" y="2511"/>
                <a:ext cx="7140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49" y="9560"/>
                    </a:moveTo>
                    <a:lnTo>
                      <a:pt x="18778" y="9560"/>
                    </a:lnTo>
                    <a:lnTo>
                      <a:pt x="18778" y="12671"/>
                    </a:lnTo>
                    <a:lnTo>
                      <a:pt x="8249" y="12671"/>
                    </a:lnTo>
                    <a:lnTo>
                      <a:pt x="8249" y="21600"/>
                    </a:ln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3111"/>
                    </a:lnTo>
                    <a:lnTo>
                      <a:pt x="8249" y="3111"/>
                    </a:lnTo>
                    <a:lnTo>
                      <a:pt x="8249" y="956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6" name="Shape 1056"/>
              <p:cNvSpPr/>
              <p:nvPr/>
            </p:nvSpPr>
            <p:spPr>
              <a:xfrm>
                <a:off x="324337" y="2511"/>
                <a:ext cx="83598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3111"/>
                    </a:lnTo>
                    <a:lnTo>
                      <a:pt x="14276" y="3111"/>
                    </a:lnTo>
                    <a:lnTo>
                      <a:pt x="14276" y="21600"/>
                    </a:lnTo>
                    <a:lnTo>
                      <a:pt x="7231" y="21600"/>
                    </a:lnTo>
                    <a:lnTo>
                      <a:pt x="7231" y="3111"/>
                    </a:lnTo>
                    <a:lnTo>
                      <a:pt x="0" y="31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7" name="Shape 1057"/>
              <p:cNvSpPr/>
              <p:nvPr/>
            </p:nvSpPr>
            <p:spPr>
              <a:xfrm>
                <a:off x="95434" y="2909"/>
                <a:ext cx="28960" cy="17146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8" name="Shape 1058"/>
              <p:cNvSpPr/>
              <p:nvPr/>
            </p:nvSpPr>
            <p:spPr>
              <a:xfrm>
                <a:off x="121267" y="2511"/>
                <a:ext cx="59560" cy="1718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711" y="0"/>
                    </a:moveTo>
                    <a:lnTo>
                      <a:pt x="11711" y="9244"/>
                    </a:lnTo>
                    <a:lnTo>
                      <a:pt x="0" y="9244"/>
                    </a:lnTo>
                    <a:lnTo>
                      <a:pt x="0" y="12356"/>
                    </a:lnTo>
                    <a:lnTo>
                      <a:pt x="11711" y="12356"/>
                    </a:lnTo>
                    <a:lnTo>
                      <a:pt x="11711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lnTo>
                      <a:pt x="117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59" name="Shape 1059"/>
              <p:cNvSpPr/>
              <p:nvPr/>
            </p:nvSpPr>
            <p:spPr>
              <a:xfrm rot="10800000" flipH="1">
                <a:off x="201080" y="27196"/>
                <a:ext cx="27628" cy="147174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61" name="Shape 1061"/>
            <p:cNvSpPr/>
            <p:nvPr/>
          </p:nvSpPr>
          <p:spPr>
            <a:xfrm rot="10800000" flipH="1">
              <a:off x="201079" y="1658"/>
              <a:ext cx="27628" cy="1611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063" name="Shape 1063"/>
          <p:cNvSpPr>
            <a:spLocks noGrp="1"/>
          </p:cNvSpPr>
          <p:nvPr>
            <p:ph type="body" sz="quarter" idx="1"/>
          </p:nvPr>
        </p:nvSpPr>
        <p:spPr>
          <a:xfrm>
            <a:off x="665670" y="2102585"/>
            <a:ext cx="3699799" cy="484295"/>
          </a:xfrm>
          <a:prstGeom prst="rect">
            <a:avLst/>
          </a:prstGeom>
        </p:spPr>
        <p:txBody>
          <a:bodyPr anchor="ctr"/>
          <a:lstStyle>
            <a:lvl1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1pPr>
            <a:lvl2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2pPr>
            <a:lvl3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3pPr>
            <a:lvl4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4pPr>
            <a:lvl5pPr marL="0" indent="0">
              <a:buSzTx/>
              <a:buFontTx/>
              <a:buNone/>
              <a:defRPr sz="4400"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1064" name="Shape 10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Shape 1071"/>
          <p:cNvSpPr>
            <a:spLocks noGrp="1"/>
          </p:cNvSpPr>
          <p:nvPr>
            <p:ph type="title"/>
          </p:nvPr>
        </p:nvSpPr>
        <p:spPr>
          <a:xfrm>
            <a:off x="894078" y="1608667"/>
            <a:ext cx="11216643" cy="1413937"/>
          </a:xfrm>
          <a:prstGeom prst="rect">
            <a:avLst/>
          </a:prstGeom>
        </p:spPr>
        <p:txBody>
          <a:bodyPr/>
          <a:lstStyle/>
          <a:p>
            <a:r>
              <a:t>Başlık Metni</a:t>
            </a:r>
          </a:p>
        </p:txBody>
      </p:sp>
      <p:grpSp>
        <p:nvGrpSpPr>
          <p:cNvPr id="1089" name="Group 1089"/>
          <p:cNvGrpSpPr/>
          <p:nvPr/>
        </p:nvGrpSpPr>
        <p:grpSpPr>
          <a:xfrm>
            <a:off x="734455" y="8042198"/>
            <a:ext cx="446138" cy="311163"/>
            <a:chOff x="0" y="-1"/>
            <a:chExt cx="446137" cy="311162"/>
          </a:xfrm>
        </p:grpSpPr>
        <p:sp>
          <p:nvSpPr>
            <p:cNvPr id="1072" name="Shape 1072"/>
            <p:cNvSpPr/>
            <p:nvPr/>
          </p:nvSpPr>
          <p:spPr>
            <a:xfrm>
              <a:off x="-1" y="58856"/>
              <a:ext cx="87896" cy="193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17923" y="0"/>
                    <a:pt x="21600" y="1983"/>
                    <a:pt x="21600" y="5322"/>
                  </a:cubicBezTo>
                  <a:cubicBezTo>
                    <a:pt x="21600" y="5948"/>
                    <a:pt x="21600" y="5948"/>
                    <a:pt x="21600" y="5948"/>
                  </a:cubicBezTo>
                  <a:cubicBezTo>
                    <a:pt x="14706" y="5948"/>
                    <a:pt x="14706" y="5948"/>
                    <a:pt x="14706" y="5948"/>
                  </a:cubicBezTo>
                  <a:cubicBezTo>
                    <a:pt x="14706" y="5113"/>
                    <a:pt x="14706" y="5113"/>
                    <a:pt x="14706" y="5113"/>
                  </a:cubicBezTo>
                  <a:cubicBezTo>
                    <a:pt x="14706" y="3652"/>
                    <a:pt x="13328" y="3026"/>
                    <a:pt x="11030" y="3026"/>
                  </a:cubicBezTo>
                  <a:cubicBezTo>
                    <a:pt x="8732" y="3026"/>
                    <a:pt x="7353" y="3652"/>
                    <a:pt x="7353" y="5113"/>
                  </a:cubicBezTo>
                  <a:cubicBezTo>
                    <a:pt x="7353" y="6678"/>
                    <a:pt x="8962" y="7826"/>
                    <a:pt x="13557" y="9704"/>
                  </a:cubicBezTo>
                  <a:cubicBezTo>
                    <a:pt x="19762" y="12104"/>
                    <a:pt x="21600" y="13878"/>
                    <a:pt x="21600" y="16278"/>
                  </a:cubicBezTo>
                  <a:cubicBezTo>
                    <a:pt x="21600" y="19617"/>
                    <a:pt x="17923" y="21600"/>
                    <a:pt x="10800" y="21600"/>
                  </a:cubicBezTo>
                  <a:cubicBezTo>
                    <a:pt x="3677" y="21600"/>
                    <a:pt x="0" y="19617"/>
                    <a:pt x="0" y="16278"/>
                  </a:cubicBezTo>
                  <a:cubicBezTo>
                    <a:pt x="0" y="15026"/>
                    <a:pt x="0" y="15026"/>
                    <a:pt x="0" y="15026"/>
                  </a:cubicBezTo>
                  <a:cubicBezTo>
                    <a:pt x="6894" y="15026"/>
                    <a:pt x="6894" y="15026"/>
                    <a:pt x="6894" y="15026"/>
                  </a:cubicBezTo>
                  <a:cubicBezTo>
                    <a:pt x="6894" y="16487"/>
                    <a:pt x="6894" y="16487"/>
                    <a:pt x="6894" y="16487"/>
                  </a:cubicBezTo>
                  <a:cubicBezTo>
                    <a:pt x="6894" y="17948"/>
                    <a:pt x="8272" y="18574"/>
                    <a:pt x="10570" y="18574"/>
                  </a:cubicBezTo>
                  <a:cubicBezTo>
                    <a:pt x="12868" y="18574"/>
                    <a:pt x="14247" y="17948"/>
                    <a:pt x="14247" y="16487"/>
                  </a:cubicBezTo>
                  <a:cubicBezTo>
                    <a:pt x="14247" y="14922"/>
                    <a:pt x="12868" y="13774"/>
                    <a:pt x="8043" y="11896"/>
                  </a:cubicBezTo>
                  <a:cubicBezTo>
                    <a:pt x="2068" y="9496"/>
                    <a:pt x="0" y="7722"/>
                    <a:pt x="0" y="5322"/>
                  </a:cubicBezTo>
                  <a:cubicBezTo>
                    <a:pt x="0" y="1983"/>
                    <a:pt x="3677" y="0"/>
                    <a:pt x="108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73" name="Shape 1073"/>
            <p:cNvSpPr/>
            <p:nvPr/>
          </p:nvSpPr>
          <p:spPr>
            <a:xfrm>
              <a:off x="270741" y="61603"/>
              <a:ext cx="78086" cy="187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249" y="9560"/>
                  </a:moveTo>
                  <a:lnTo>
                    <a:pt x="18778" y="9560"/>
                  </a:lnTo>
                  <a:lnTo>
                    <a:pt x="18778" y="12671"/>
                  </a:lnTo>
                  <a:lnTo>
                    <a:pt x="8249" y="12671"/>
                  </a:lnTo>
                  <a:lnTo>
                    <a:pt x="8249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3111"/>
                  </a:lnTo>
                  <a:lnTo>
                    <a:pt x="8249" y="3111"/>
                  </a:lnTo>
                  <a:lnTo>
                    <a:pt x="8249" y="956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074" name="Shape 1074"/>
            <p:cNvSpPr/>
            <p:nvPr/>
          </p:nvSpPr>
          <p:spPr>
            <a:xfrm>
              <a:off x="354711" y="61603"/>
              <a:ext cx="91427" cy="187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3111"/>
                  </a:lnTo>
                  <a:lnTo>
                    <a:pt x="14276" y="3111"/>
                  </a:lnTo>
                  <a:lnTo>
                    <a:pt x="14276" y="21600"/>
                  </a:lnTo>
                  <a:lnTo>
                    <a:pt x="7231" y="21600"/>
                  </a:lnTo>
                  <a:lnTo>
                    <a:pt x="7231" y="3111"/>
                  </a:lnTo>
                  <a:lnTo>
                    <a:pt x="0" y="3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grpSp>
          <p:nvGrpSpPr>
            <p:cNvPr id="1080" name="Group 1080"/>
            <p:cNvGrpSpPr/>
            <p:nvPr/>
          </p:nvGrpSpPr>
          <p:grpSpPr>
            <a:xfrm>
              <a:off x="85931" y="56879"/>
              <a:ext cx="69061" cy="254283"/>
              <a:chOff x="0" y="0"/>
              <a:chExt cx="69060" cy="254281"/>
            </a:xfrm>
          </p:grpSpPr>
          <p:sp>
            <p:nvSpPr>
              <p:cNvPr id="1075" name="Shape 1075"/>
              <p:cNvSpPr/>
              <p:nvPr/>
            </p:nvSpPr>
            <p:spPr>
              <a:xfrm>
                <a:off x="18441" y="23364"/>
                <a:ext cx="30216" cy="1270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6" name="Shape 1076"/>
              <p:cNvSpPr/>
              <p:nvPr/>
            </p:nvSpPr>
            <p:spPr>
              <a:xfrm>
                <a:off x="0" y="219750"/>
                <a:ext cx="69061" cy="34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21600"/>
                    </a:moveTo>
                    <a:lnTo>
                      <a:pt x="21600" y="0"/>
                    </a:lnTo>
                    <a:lnTo>
                      <a:pt x="0" y="0"/>
                    </a:lnTo>
                    <a:lnTo>
                      <a:pt x="10800" y="2160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7" name="Shape 1077"/>
              <p:cNvSpPr/>
              <p:nvPr/>
            </p:nvSpPr>
            <p:spPr>
              <a:xfrm>
                <a:off x="18441" y="0"/>
                <a:ext cx="30216" cy="127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8" name="Shape 1078"/>
              <p:cNvSpPr/>
              <p:nvPr/>
            </p:nvSpPr>
            <p:spPr>
              <a:xfrm>
                <a:off x="18441" y="9826"/>
                <a:ext cx="30216" cy="1270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79" name="Shape 1079"/>
              <p:cNvSpPr/>
              <p:nvPr/>
            </p:nvSpPr>
            <p:spPr>
              <a:xfrm>
                <a:off x="18441" y="39570"/>
                <a:ext cx="30216" cy="180181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</p:grpSp>
        <p:sp>
          <p:nvSpPr>
            <p:cNvPr id="1081" name="Shape 1081"/>
            <p:cNvSpPr/>
            <p:nvPr/>
          </p:nvSpPr>
          <p:spPr>
            <a:xfrm>
              <a:off x="132624" y="61603"/>
              <a:ext cx="65137" cy="187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11" y="0"/>
                  </a:moveTo>
                  <a:lnTo>
                    <a:pt x="11711" y="9244"/>
                  </a:lnTo>
                  <a:lnTo>
                    <a:pt x="0" y="9244"/>
                  </a:lnTo>
                  <a:lnTo>
                    <a:pt x="0" y="12356"/>
                  </a:lnTo>
                  <a:lnTo>
                    <a:pt x="11711" y="12356"/>
                  </a:lnTo>
                  <a:lnTo>
                    <a:pt x="11711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171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t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grpSp>
          <p:nvGrpSpPr>
            <p:cNvPr id="1088" name="Group 1088"/>
            <p:cNvGrpSpPr/>
            <p:nvPr/>
          </p:nvGrpSpPr>
          <p:grpSpPr>
            <a:xfrm>
              <a:off x="199721" y="-2"/>
              <a:ext cx="69061" cy="254584"/>
              <a:chOff x="0" y="0"/>
              <a:chExt cx="69060" cy="254582"/>
            </a:xfrm>
          </p:grpSpPr>
          <p:sp>
            <p:nvSpPr>
              <p:cNvPr id="1082" name="Shape 1082"/>
              <p:cNvSpPr/>
              <p:nvPr/>
            </p:nvSpPr>
            <p:spPr>
              <a:xfrm>
                <a:off x="19840" y="34530"/>
                <a:ext cx="29823" cy="180263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sp>
            <p:nvSpPr>
              <p:cNvPr id="1083" name="Shape 1083"/>
              <p:cNvSpPr/>
              <p:nvPr/>
            </p:nvSpPr>
            <p:spPr>
              <a:xfrm>
                <a:off x="0" y="0"/>
                <a:ext cx="69061" cy="34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8766" tIns="48766" rIns="48766" bIns="48766" numCol="1" anchor="t">
                <a:noAutofit/>
              </a:bodyPr>
              <a:lstStyle/>
              <a:p>
                <a:pPr>
                  <a:defRPr>
                    <a:latin typeface="Raleway"/>
                    <a:ea typeface="Raleway"/>
                    <a:cs typeface="Raleway"/>
                    <a:sym typeface="Raleway"/>
                  </a:defRPr>
                </a:pPr>
                <a:endParaRPr/>
              </a:p>
            </p:txBody>
          </p:sp>
          <p:grpSp>
            <p:nvGrpSpPr>
              <p:cNvPr id="1087" name="Group 1087"/>
              <p:cNvGrpSpPr/>
              <p:nvPr/>
            </p:nvGrpSpPr>
            <p:grpSpPr>
              <a:xfrm>
                <a:off x="19644" y="218517"/>
                <a:ext cx="30217" cy="36066"/>
                <a:chOff x="0" y="0"/>
                <a:chExt cx="30216" cy="36064"/>
              </a:xfrm>
            </p:grpSpPr>
            <p:sp>
              <p:nvSpPr>
                <p:cNvPr id="1084" name="Shape 1084"/>
                <p:cNvSpPr/>
                <p:nvPr/>
              </p:nvSpPr>
              <p:spPr>
                <a:xfrm rot="10800000" flipH="1">
                  <a:off x="0" y="23364"/>
                  <a:ext cx="30217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8766" tIns="48766" rIns="48766" bIns="48766" numCol="1" anchor="t">
                  <a:noAutofit/>
                </a:bodyPr>
                <a:lstStyle/>
                <a:p>
                  <a:pPr>
                    <a:defRPr>
                      <a:latin typeface="Raleway"/>
                      <a:ea typeface="Raleway"/>
                      <a:cs typeface="Raleway"/>
                      <a:sym typeface="Raleway"/>
                    </a:defRPr>
                  </a:pPr>
                  <a:endParaRPr/>
                </a:p>
              </p:txBody>
            </p:sp>
            <p:sp>
              <p:nvSpPr>
                <p:cNvPr id="1085" name="Shape 1085"/>
                <p:cNvSpPr/>
                <p:nvPr/>
              </p:nvSpPr>
              <p:spPr>
                <a:xfrm rot="10800000" flipH="1">
                  <a:off x="0" y="13538"/>
                  <a:ext cx="30217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8766" tIns="48766" rIns="48766" bIns="48766" numCol="1" anchor="t">
                  <a:noAutofit/>
                </a:bodyPr>
                <a:lstStyle/>
                <a:p>
                  <a:pPr>
                    <a:defRPr>
                      <a:latin typeface="Raleway"/>
                      <a:ea typeface="Raleway"/>
                      <a:cs typeface="Raleway"/>
                      <a:sym typeface="Raleway"/>
                    </a:defRPr>
                  </a:pPr>
                  <a:endParaRPr/>
                </a:p>
              </p:txBody>
            </p:sp>
            <p:sp>
              <p:nvSpPr>
                <p:cNvPr id="1086" name="Shape 1086"/>
                <p:cNvSpPr/>
                <p:nvPr/>
              </p:nvSpPr>
              <p:spPr>
                <a:xfrm rot="10800000" flipH="1">
                  <a:off x="0" y="0"/>
                  <a:ext cx="30217" cy="12701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8766" tIns="48766" rIns="48766" bIns="48766" numCol="1" anchor="t">
                  <a:noAutofit/>
                </a:bodyPr>
                <a:lstStyle/>
                <a:p>
                  <a:pPr>
                    <a:defRPr>
                      <a:latin typeface="Raleway"/>
                      <a:ea typeface="Raleway"/>
                      <a:cs typeface="Raleway"/>
                      <a:sym typeface="Raleway"/>
                    </a:defRPr>
                  </a:pPr>
                  <a:endParaRPr/>
                </a:p>
              </p:txBody>
            </p:sp>
          </p:grpSp>
        </p:grpSp>
      </p:grpSp>
      <p:sp>
        <p:nvSpPr>
          <p:cNvPr id="1090" name="Shape 1090"/>
          <p:cNvSpPr>
            <a:spLocks noGrp="1"/>
          </p:cNvSpPr>
          <p:nvPr>
            <p:ph type="sldNum" sz="quarter" idx="2"/>
          </p:nvPr>
        </p:nvSpPr>
        <p:spPr>
          <a:xfrm>
            <a:off x="11789159" y="8024624"/>
            <a:ext cx="321563" cy="3388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/>
          <p:nvPr/>
        </p:nvSpPr>
        <p:spPr>
          <a:xfrm rot="10800000" flipH="1">
            <a:off x="987727" y="8067865"/>
            <a:ext cx="27627" cy="16114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pic>
        <p:nvPicPr>
          <p:cNvPr id="1098" name="image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5221" y="466107"/>
            <a:ext cx="1310998" cy="996667"/>
          </a:xfrm>
          <a:prstGeom prst="rect">
            <a:avLst/>
          </a:prstGeom>
          <a:ln w="12700">
            <a:miter lim="400000"/>
          </a:ln>
        </p:spPr>
      </p:pic>
      <p:sp>
        <p:nvSpPr>
          <p:cNvPr id="1099" name="Shape 1099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100" name="Shape 1100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01" name="Shape 1101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02" name="Shape 1102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03" name="Shape 1103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04" name="Shape 1104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grpSp>
        <p:nvGrpSpPr>
          <p:cNvPr id="1109" name="Group 1109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105" name="Shape 1105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06" name="Shape 1106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07" name="Shape 1107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08" name="Shape 1108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110" name="Shape 1110"/>
          <p:cNvSpPr>
            <a:spLocks noGrp="1"/>
          </p:cNvSpPr>
          <p:nvPr>
            <p:ph type="sldNum" sz="quarter" idx="2"/>
          </p:nvPr>
        </p:nvSpPr>
        <p:spPr>
          <a:xfrm>
            <a:off x="12032998" y="7463620"/>
            <a:ext cx="321563" cy="33883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948462" y="1095022"/>
            <a:ext cx="10403841" cy="2372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/>
          </a:bodyPr>
          <a:lstStyle/>
          <a:p>
            <a:r>
              <a:t>Başlık Metni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7258755" y="3467946"/>
            <a:ext cx="5093548" cy="6285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normAutofit/>
          </a:bodyPr>
          <a:lstStyle/>
          <a:p>
            <a:r>
              <a:t>Gövde Düzeyi Bir</a:t>
            </a:r>
          </a:p>
          <a:p>
            <a:pPr lvl="1"/>
            <a:r>
              <a:t>Gövde Düzeyi İki</a:t>
            </a:r>
          </a:p>
          <a:p>
            <a:pPr lvl="2"/>
            <a:r>
              <a:t>Gövde Düzeyi Üç</a:t>
            </a:r>
          </a:p>
          <a:p>
            <a:pPr lvl="3"/>
            <a:r>
              <a:t>Gövde Düzeyi Dört</a:t>
            </a:r>
          </a:p>
          <a:p>
            <a:pPr lvl="4"/>
            <a:r>
              <a:t>Gövde Düzeyi Beş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2032998" y="7829890"/>
            <a:ext cx="321563" cy="338835"/>
          </a:xfrm>
          <a:prstGeom prst="rect">
            <a:avLst/>
          </a:prstGeom>
          <a:ln w="12700">
            <a:miter lim="400000"/>
          </a:ln>
        </p:spPr>
        <p:txBody>
          <a:bodyPr wrap="none" lIns="48766" tIns="48766" rIns="48766" bIns="48766" anchor="ctr">
            <a:spAutoFit/>
          </a:bodyPr>
          <a:lstStyle>
            <a:lvl1pPr algn="r">
              <a:defRPr sz="1600">
                <a:solidFill>
                  <a:srgbClr val="888888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  <p:sldLayoutId id="2147483693" r:id="rId44"/>
    <p:sldLayoutId id="2147483694" r:id="rId45"/>
    <p:sldLayoutId id="2147483695" r:id="rId46"/>
    <p:sldLayoutId id="2147483696" r:id="rId47"/>
    <p:sldLayoutId id="2147483697" r:id="rId48"/>
    <p:sldLayoutId id="2147483698" r:id="rId49"/>
    <p:sldLayoutId id="2147483699" r:id="rId50"/>
    <p:sldLayoutId id="2147483700" r:id="rId51"/>
    <p:sldLayoutId id="2147483701" r:id="rId52"/>
    <p:sldLayoutId id="2147483702" r:id="rId53"/>
  </p:sldLayoutIdLst>
  <p:transition spd="med"/>
  <p:txStyles>
    <p:titleStyle>
      <a:lvl1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l" defTabSz="1300446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310233" marR="0" indent="-310233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1pPr>
      <a:lvl2pPr marL="819128" marR="0" indent="-361940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2pPr>
      <a:lvl3pPr marL="1348704" marR="0" indent="-434328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3pPr>
      <a:lvl4pPr marL="1854152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4pPr>
      <a:lvl5pPr marL="2311342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5pPr>
      <a:lvl6pPr marL="2768530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6pPr>
      <a:lvl7pPr marL="3225718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7pPr>
      <a:lvl8pPr marL="3682906" marR="0" indent="-482587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8pPr>
      <a:lvl9pPr marL="4140096" marR="0" indent="-482586" algn="l" defTabSz="1300446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Tx/>
          <a:latin typeface="Raleway"/>
          <a:ea typeface="Raleway"/>
          <a:cs typeface="Raleway"/>
          <a:sym typeface="Raleway"/>
        </a:defRPr>
      </a:lvl9pPr>
    </p:bodyStyle>
    <p:otherStyle>
      <a:lvl1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1pPr>
      <a:lvl2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2pPr>
      <a:lvl3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3pPr>
      <a:lvl4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4pPr>
      <a:lvl5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5pPr>
      <a:lvl6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6pPr>
      <a:lvl7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7pPr>
      <a:lvl8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8pPr>
      <a:lvl9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aleway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drcongress.org/uploads/files/idRc%202021_Program.pdf" TargetMode="External"/><Relationship Id="rId2" Type="http://schemas.openxmlformats.org/officeDocument/2006/relationships/hyperlink" Target="https://www.ayu.edu.tr/docs/upload/kongre/kongre_programi.pdf" TargetMode="Externa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193.140.248.82/xmlui/handle/11147/10799" TargetMode="Externa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k.iyte.edu.tr/akademik-personel/" TargetMode="Externa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7/s12371-021-00625-0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0"/>
            <a:ext cx="13004800" cy="777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0" name="Shape 1120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121" name="Shape 1121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126" name="Group 1126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122" name="Shape 1122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23" name="Shape 1123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24" name="Shape 1124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125" name="Shape 1125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127" name="Shape 1127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28" name="Shape 1128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29" name="Shape 1129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130" name="Shape 1130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pic>
        <p:nvPicPr>
          <p:cNvPr id="1132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969" y="2733374"/>
            <a:ext cx="4286862" cy="428685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35" name="Group 1135"/>
          <p:cNvGrpSpPr/>
          <p:nvPr/>
        </p:nvGrpSpPr>
        <p:grpSpPr>
          <a:xfrm>
            <a:off x="4861217" y="7019214"/>
            <a:ext cx="3282366" cy="2009954"/>
            <a:chOff x="396589" y="596900"/>
            <a:chExt cx="3282364" cy="2009952"/>
          </a:xfrm>
        </p:grpSpPr>
        <p:sp>
          <p:nvSpPr>
            <p:cNvPr id="1133" name="Shape 1133"/>
            <p:cNvSpPr/>
            <p:nvPr/>
          </p:nvSpPr>
          <p:spPr>
            <a:xfrm>
              <a:off x="396589" y="596900"/>
              <a:ext cx="3282366" cy="1869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914400">
                <a:defRPr sz="120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Roboto"/>
                  <a:ea typeface="Roboto"/>
                  <a:cs typeface="Roboto"/>
                  <a:sym typeface="Roboto"/>
                </a:defRPr>
              </a:lvl1pPr>
            </a:lstStyle>
            <a:p>
              <a:r>
                <a:t>İYTE</a:t>
              </a:r>
            </a:p>
          </p:txBody>
        </p:sp>
        <p:sp>
          <p:nvSpPr>
            <p:cNvPr id="1134" name="Shape 1134"/>
            <p:cNvSpPr/>
            <p:nvPr/>
          </p:nvSpPr>
          <p:spPr>
            <a:xfrm>
              <a:off x="435345" y="2185212"/>
              <a:ext cx="3204851" cy="421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 defTabSz="914400">
                <a:defRPr sz="23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lvl1pPr>
            </a:lstStyle>
            <a:p>
              <a:r>
                <a:t>Türkiye’nin Teknoloji Üssü</a:t>
              </a:r>
            </a:p>
          </p:txBody>
        </p:sp>
      </p:grpSp>
      <p:pic>
        <p:nvPicPr>
          <p:cNvPr id="1136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70908" y="398294"/>
            <a:ext cx="1059624" cy="1059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fill="hold" grpId="0" nodeType="afterEffect">
                                  <p:stCondLst>
                                    <p:cond delay="1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750"/>
                                        <p:tgtEl>
                                          <p:spTgt spid="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" grpId="0" animBg="1" advAuto="0"/>
      <p:bldP spid="1135" grpId="0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>
                <a:solidFill>
                  <a:srgbClr val="C00000"/>
                </a:solidFill>
              </a:rPr>
              <a:t>AKADEMİK ÇIKTILAR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395411"/>
              </p:ext>
            </p:extLst>
          </p:nvPr>
        </p:nvGraphicFramePr>
        <p:xfrm>
          <a:off x="669752" y="1428547"/>
          <a:ext cx="11593288" cy="380772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898322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898322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898322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898322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</a:tblGrid>
              <a:tr h="515880">
                <a:tc gridSpan="4">
                  <a:txBody>
                    <a:bodyPr/>
                    <a:lstStyle/>
                    <a:p>
                      <a:pPr algn="ctr"/>
                      <a:r>
                        <a:rPr lang="tr-TR" sz="2400" b="1" noProof="0" dirty="0">
                          <a:solidFill>
                            <a:schemeClr val="bg1"/>
                          </a:solidFill>
                        </a:rPr>
                        <a:t>TR Dizin Yayın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73309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Akademik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Personel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1058912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Uştuk&amp;Yasemin</a:t>
                      </a:r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407274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20904"/>
                  </a:ext>
                </a:extLst>
              </a:tr>
              <a:tr h="733093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Yasemin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r-T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59089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E48969CA-E16C-4FA7-9BB4-9A72F5717853}"/>
              </a:ext>
            </a:extLst>
          </p:cNvPr>
          <p:cNvSpPr txBox="1"/>
          <p:nvPr/>
        </p:nvSpPr>
        <p:spPr>
          <a:xfrm rot="10800000" flipV="1">
            <a:off x="237704" y="5768214"/>
            <a:ext cx="12421377" cy="35130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tr-TR" b="1" dirty="0" err="1">
                <a:solidFill>
                  <a:srgbClr val="A40304"/>
                </a:solidFill>
                <a:effectLst/>
                <a:latin typeface="+mn-lt"/>
                <a:ea typeface="Times New Roman" panose="02020603050405020304" pitchFamily="18" charset="0"/>
              </a:rPr>
              <a:t>Uştuk</a:t>
            </a:r>
            <a:r>
              <a:rPr lang="tr-TR" b="1" dirty="0">
                <a:solidFill>
                  <a:srgbClr val="A40304"/>
                </a:solidFill>
                <a:effectLst/>
                <a:latin typeface="+mn-lt"/>
                <a:ea typeface="Times New Roman" panose="02020603050405020304" pitchFamily="18" charset="0"/>
              </a:rPr>
              <a:t>, O. ve Özcan Gönülal, Y. (2021). </a:t>
            </a:r>
            <a:r>
              <a:rPr lang="tr-TR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“Akademide Sürdürülebilirlik Söyleminin Tezahürleri”, Ankara Üniversitesi Dil ve Tarih-Coğrafya Fakültesi Dergisi, 61 (2), 1246-1274. DOI: 10.33171/dtcfjournal.2021.61.2.26 </a:t>
            </a:r>
          </a:p>
          <a:p>
            <a:pPr marL="342900" lvl="0" indent="-342900" algn="just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Uştuk, O.</a:t>
            </a:r>
            <a:r>
              <a:rPr lang="en-GB" dirty="0">
                <a:latin typeface="+mn-lt"/>
              </a:rPr>
              <a:t>, </a:t>
            </a:r>
            <a:r>
              <a:rPr lang="en-GB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&amp; </a:t>
            </a:r>
            <a:r>
              <a:rPr lang="en-GB" b="1" dirty="0" err="1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Güleç</a:t>
            </a:r>
            <a:r>
              <a:rPr lang="en-GB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, E.</a:t>
            </a:r>
            <a:r>
              <a:rPr lang="tr-TR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 (2021).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Salgın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Sürecinde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Romanların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Gündelik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Hayatındaki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Dönüşümün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Medyadaki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Görünümü</a:t>
            </a:r>
            <a:r>
              <a:rPr lang="en-GB" dirty="0">
                <a:latin typeface="+mn-lt"/>
              </a:rPr>
              <a:t>. </a:t>
            </a:r>
            <a:r>
              <a:rPr lang="en-GB" i="1" dirty="0">
                <a:latin typeface="+mn-lt"/>
              </a:rPr>
              <a:t>İDEALKENT</a:t>
            </a:r>
            <a:r>
              <a:rPr lang="en-GB" dirty="0">
                <a:latin typeface="+mn-lt"/>
              </a:rPr>
              <a:t>, (COVID-19 </a:t>
            </a:r>
            <a:r>
              <a:rPr lang="en-GB" dirty="0" err="1">
                <a:latin typeface="+mn-lt"/>
              </a:rPr>
              <a:t>Sonrası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Kentsel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Kamusal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Mekânların</a:t>
            </a:r>
            <a:r>
              <a:rPr lang="en-GB" dirty="0">
                <a:latin typeface="+mn-lt"/>
              </a:rPr>
              <a:t> </a:t>
            </a:r>
            <a:r>
              <a:rPr lang="en-GB" dirty="0" err="1">
                <a:latin typeface="+mn-lt"/>
              </a:rPr>
              <a:t>Dönüşümü</a:t>
            </a:r>
            <a:r>
              <a:rPr lang="en-GB" dirty="0">
                <a:latin typeface="+mn-lt"/>
              </a:rPr>
              <a:t>), 536-563.</a:t>
            </a:r>
            <a:endParaRPr lang="tr-TR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tr-TR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lvl="0" algn="just">
              <a:spcAft>
                <a:spcPts val="1200"/>
              </a:spcAft>
            </a:pPr>
            <a:endParaRPr lang="tr-TR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6419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>
                <a:solidFill>
                  <a:srgbClr val="C00000"/>
                </a:solidFill>
              </a:rPr>
              <a:t>AKADEMİK ÇIKTILAR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6986"/>
              </p:ext>
            </p:extLst>
          </p:nvPr>
        </p:nvGraphicFramePr>
        <p:xfrm>
          <a:off x="597744" y="1564432"/>
          <a:ext cx="11737304" cy="4096325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934326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934326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934326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934326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</a:tblGrid>
              <a:tr h="884434">
                <a:tc gridSpan="4">
                  <a:txBody>
                    <a:bodyPr/>
                    <a:lstStyle/>
                    <a:p>
                      <a:pPr algn="ctr"/>
                      <a:r>
                        <a:rPr lang="tr-TR" sz="3200" b="0" noProof="0" dirty="0">
                          <a:solidFill>
                            <a:schemeClr val="bg1"/>
                          </a:solidFill>
                        </a:rPr>
                        <a:t>Ulusal Bildiri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125682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Akademik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Personel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1256827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Yasemin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698237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20904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D0D5BA1C-2FF4-40DE-8611-04922BCA8656}"/>
              </a:ext>
            </a:extLst>
          </p:cNvPr>
          <p:cNvSpPr txBox="1"/>
          <p:nvPr/>
        </p:nvSpPr>
        <p:spPr>
          <a:xfrm>
            <a:off x="0" y="5452864"/>
            <a:ext cx="12551072" cy="15850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80340" indent="-180340" algn="just">
              <a:spcAft>
                <a:spcPts val="600"/>
              </a:spcAft>
            </a:pPr>
            <a:endParaRPr lang="tr-TR" sz="2000" b="1" i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tr-TR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Tunç </a:t>
            </a:r>
            <a:r>
              <a:rPr lang="tr-TR" b="1" dirty="0" err="1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Cox</a:t>
            </a:r>
            <a:r>
              <a:rPr lang="tr-TR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, A. &amp; Uştuk, O. (2021)</a:t>
            </a:r>
            <a:r>
              <a:rPr lang="tr-TR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.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 Kültürel Kimlik, Temsil ve Oto-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Etnografi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: İzmir Örneğinde Bir Roman Filmi [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Cultural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İdentity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, 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Representation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and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 Auto-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ethnography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: A Roma Film in İzmir]. Türkiye Film Araştırmalarında Yeni Yönelimler XXI.</a:t>
            </a:r>
            <a:endParaRPr lang="tr-TR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8473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>
                <a:solidFill>
                  <a:srgbClr val="C00000"/>
                </a:solidFill>
              </a:rPr>
              <a:t>AKADEMİK ÇIKTILAR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17562"/>
              </p:ext>
            </p:extLst>
          </p:nvPr>
        </p:nvGraphicFramePr>
        <p:xfrm>
          <a:off x="669752" y="1428547"/>
          <a:ext cx="11593288" cy="3967275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898322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898322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898322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898322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</a:tblGrid>
              <a:tr h="478738">
                <a:tc gridSpan="4">
                  <a:txBody>
                    <a:bodyPr/>
                    <a:lstStyle/>
                    <a:p>
                      <a:pPr algn="ctr"/>
                      <a:r>
                        <a:rPr lang="tr-TR" sz="3200" b="0" noProof="0" dirty="0">
                          <a:solidFill>
                            <a:schemeClr val="bg1"/>
                          </a:solidFill>
                        </a:rPr>
                        <a:t>Uluslararası Bildiri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68031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Akademik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Personel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680313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Yasemin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377951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Uştuk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20904"/>
                  </a:ext>
                </a:extLst>
              </a:tr>
              <a:tr h="1285035">
                <a:tc>
                  <a:txBody>
                    <a:bodyPr/>
                    <a:lstStyle/>
                    <a:p>
                      <a:pPr marL="0" marR="0" lvl="0" indent="0" algn="ctr" defTabSz="13004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Yasemin Özcan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Gönülal</a:t>
                      </a:r>
                      <a:r>
                        <a:rPr lang="tr-TR" sz="2400" b="1" baseline="0" dirty="0">
                          <a:solidFill>
                            <a:srgbClr val="A40304"/>
                          </a:solidFill>
                        </a:rPr>
                        <a:t> &amp; </a:t>
                      </a:r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Uştuk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5880948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D0D5BA1C-2FF4-40DE-8611-04922BCA8656}"/>
              </a:ext>
            </a:extLst>
          </p:cNvPr>
          <p:cNvSpPr txBox="1"/>
          <p:nvPr/>
        </p:nvSpPr>
        <p:spPr>
          <a:xfrm>
            <a:off x="237704" y="5452864"/>
            <a:ext cx="12457384" cy="43396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tr-TR" sz="2000" b="1" dirty="0">
                <a:solidFill>
                  <a:srgbClr val="A40304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Gönülal, Y. Ö. (2021), </a:t>
            </a:r>
            <a:r>
              <a:rPr lang="tr-TR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“Boğada Sözcüğü Üzerine Bir İnceleme”, IX. Uluslararası Türkoloji Kongresi </a:t>
            </a:r>
            <a:r>
              <a:rPr lang="tr-TR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(20-22 Ekim 2021), Ahmet </a:t>
            </a:r>
            <a:r>
              <a:rPr lang="tr-TR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Yesevi</a:t>
            </a:r>
            <a:r>
              <a:rPr lang="tr-TR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Üniversitesi Türkoloji Araştırma Enstitüsü, Kazakistan. </a:t>
            </a:r>
            <a:r>
              <a:rPr lang="tr-TR" sz="2000" i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(çevrim içi platform) (</a:t>
            </a:r>
            <a:r>
              <a:rPr lang="tr-TR" sz="2000" i="1" u="sng" dirty="0">
                <a:solidFill>
                  <a:srgbClr val="0000FF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https://www.ayu.edu.tr/docs/upload/kongre/kongre_programi.pdf</a:t>
            </a:r>
            <a:r>
              <a:rPr lang="tr-TR" sz="2000" i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tr-TR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Hoca Ahmet </a:t>
            </a:r>
            <a:r>
              <a:rPr lang="tr-TR" sz="2000" dirty="0" err="1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Yesevi</a:t>
            </a:r>
            <a:r>
              <a:rPr lang="tr-TR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Uluslararası Türk-Kazak Üniversitesi Yayınları, Türkistan 2021.</a:t>
            </a:r>
            <a:r>
              <a:rPr lang="tr-TR" sz="2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ISBN: 978-9944-237-84-0</a:t>
            </a:r>
            <a:r>
              <a:rPr lang="tr-TR" sz="2000" i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b="1" i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(basılı)</a:t>
            </a:r>
            <a:endParaRPr lang="tr-TR" sz="2000" b="1" i="1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tr-TR" sz="2000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Gerçek, </a:t>
            </a:r>
            <a:r>
              <a:rPr lang="tr-TR" sz="2000" b="1" dirty="0" err="1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D.,Yüceer</a:t>
            </a:r>
            <a:r>
              <a:rPr lang="tr-TR" sz="2000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, H., Gönülal, Y. Ö., </a:t>
            </a:r>
            <a:r>
              <a:rPr lang="tr-TR" sz="2000" b="1" dirty="0" err="1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Uştuk</a:t>
            </a:r>
            <a:r>
              <a:rPr lang="tr-TR" sz="2000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, O., Uzelli, T., Güler, S., Baba, A., (2021)</a:t>
            </a:r>
            <a:r>
              <a:rPr lang="tr-TR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“İklim Değişikliğine Dirençlilik Bağlamında Geleneksel ve Yerel Su Hasadı Yöntemlerinin İncelenmesinde </a:t>
            </a:r>
            <a:r>
              <a:rPr lang="tr-TR" sz="20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Disiplinlerarası</a:t>
            </a:r>
            <a:r>
              <a:rPr lang="tr-TR" sz="2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Bir Yaklaşım: Barbaros Köyü, Karaburun Yarımadası”, 3. Uluslararası Afet ve Dirençlilik Kongresi (5-7 Ekim 2021) Ankara.  </a:t>
            </a:r>
            <a:r>
              <a:rPr lang="tr-TR" sz="2000" u="sng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https://idrcongress.org/uploads/files/idRc%202021_Program.pdf</a:t>
            </a:r>
            <a:endParaRPr lang="tr-TR" sz="2000" u="sng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sz="2000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Uştuk, O. (2021)</a:t>
            </a:r>
            <a:r>
              <a:rPr lang="tr-TR" sz="2000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.</a:t>
            </a:r>
            <a:r>
              <a:rPr lang="en-GB" sz="2000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GB" sz="2000" dirty="0"/>
              <a:t>Teaching Sociological Imagination to Engineering and Life Sciences Students. </a:t>
            </a:r>
            <a:r>
              <a:rPr lang="en-GB" sz="2000" i="1" dirty="0"/>
              <a:t>13th International Conference of Strategic Research on Scientific Studies and Education. </a:t>
            </a:r>
            <a:r>
              <a:rPr lang="en-GB" sz="2000" dirty="0"/>
              <a:t>Antalya/Turkey, 26-29 May.</a:t>
            </a:r>
          </a:p>
          <a:p>
            <a:pPr marL="342900" indent="-342900" algn="just"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tr-TR" sz="20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endParaRPr>
          </a:p>
          <a:p>
            <a:pPr marL="180340" indent="-180340" algn="just">
              <a:spcAft>
                <a:spcPts val="600"/>
              </a:spcAft>
            </a:pPr>
            <a:endParaRPr lang="tr-T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1394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>
                <a:solidFill>
                  <a:srgbClr val="C00000"/>
                </a:solidFill>
              </a:rPr>
              <a:t>AKADEMİK ÇIKTILAR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216001"/>
              </p:ext>
            </p:extLst>
          </p:nvPr>
        </p:nvGraphicFramePr>
        <p:xfrm>
          <a:off x="669752" y="1428547"/>
          <a:ext cx="11583208" cy="3071392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895802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895802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895802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895802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</a:tblGrid>
              <a:tr h="583564">
                <a:tc gridSpan="4">
                  <a:txBody>
                    <a:bodyPr/>
                    <a:lstStyle/>
                    <a:p>
                      <a:pPr algn="ctr"/>
                      <a:r>
                        <a:rPr lang="tr-TR" sz="3200" b="0" noProof="0" dirty="0">
                          <a:solidFill>
                            <a:schemeClr val="bg1"/>
                          </a:solidFill>
                        </a:rPr>
                        <a:t>Ulusal Kitap/Kitap Bölümü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82927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Akademik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Personel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829276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Yasemin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829276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299918"/>
                  </a:ext>
                </a:extLst>
              </a:tr>
            </a:tbl>
          </a:graphicData>
        </a:graphic>
      </p:graphicFrame>
      <p:sp>
        <p:nvSpPr>
          <p:cNvPr id="7" name="Metin kutusu 6">
            <a:extLst>
              <a:ext uri="{FF2B5EF4-FFF2-40B4-BE49-F238E27FC236}">
                <a16:creationId xmlns:a16="http://schemas.microsoft.com/office/drawing/2014/main" id="{ACB48E78-D03D-456E-A8D3-C6CC55AEC08E}"/>
              </a:ext>
            </a:extLst>
          </p:cNvPr>
          <p:cNvSpPr txBox="1"/>
          <p:nvPr/>
        </p:nvSpPr>
        <p:spPr>
          <a:xfrm>
            <a:off x="525736" y="4660776"/>
            <a:ext cx="12313368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tr-TR" b="1" dirty="0">
                <a:solidFill>
                  <a:srgbClr val="A40304"/>
                </a:solidFill>
              </a:rPr>
              <a:t>Gönülal, Y. Ö. (2021), </a:t>
            </a:r>
            <a:r>
              <a:rPr lang="tr-TR" dirty="0"/>
              <a:t>(Ed.), İzmir Yüksek Teknoloji Enstitüsü IV. Eğitim </a:t>
            </a:r>
            <a:r>
              <a:rPr lang="tr-TR" dirty="0" err="1"/>
              <a:t>Çalıştayı</a:t>
            </a:r>
            <a:r>
              <a:rPr lang="tr-TR" dirty="0"/>
              <a:t> Raporu, 16-17 Şubat 2021, İzmir. (</a:t>
            </a:r>
            <a:r>
              <a:rPr lang="tr-TR" dirty="0">
                <a:hlinkClick r:id="rId2"/>
              </a:rPr>
              <a:t>https://193.140.248.82/xmlui/handle/11147/10799</a:t>
            </a:r>
            <a:r>
              <a:rPr lang="tr-TR" dirty="0"/>
              <a:t>)</a:t>
            </a:r>
          </a:p>
          <a:p>
            <a:r>
              <a:rPr lang="tr-T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59413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>
                <a:solidFill>
                  <a:srgbClr val="C00000"/>
                </a:solidFill>
              </a:rPr>
              <a:t>AKADEMİK ÇIKTILAR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34FCB9-1F37-4439-A8D2-4C987214F77A}"/>
              </a:ext>
            </a:extLst>
          </p:cNvPr>
          <p:cNvSpPr txBox="1"/>
          <p:nvPr/>
        </p:nvSpPr>
        <p:spPr>
          <a:xfrm>
            <a:off x="237704" y="5164832"/>
            <a:ext cx="12457384" cy="43704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tr-TR" sz="2000" b="1" dirty="0"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Yüceer, H. ve Gönülal, Y. Ö. (</a:t>
            </a:r>
            <a:r>
              <a:rPr lang="tr-TR" sz="2000" b="1" dirty="0" err="1"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Eds</a:t>
            </a:r>
            <a:r>
              <a:rPr lang="tr-TR" sz="2000" b="1" dirty="0"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.), </a:t>
            </a:r>
            <a:r>
              <a:rPr lang="tr-T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Geçmişten Günümüze Su Mirası İçmeler-</a:t>
            </a:r>
            <a:r>
              <a:rPr lang="tr-T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Gülbahçe</a:t>
            </a:r>
            <a:r>
              <a:rPr lang="tr-T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-Barbaros-</a:t>
            </a:r>
            <a:r>
              <a:rPr lang="tr-T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Kadıovacık</a:t>
            </a:r>
            <a:r>
              <a:rPr lang="tr-T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-Ildırı Yer Altı Suyu Rotası, İzmir Büyükşehir Belediyesi Kent Kitaplığı Yayınları, Milimetrik Grup Matbaacılık, 146 s., Ankara: 2021. ISBN: 978-975-18-0312-2. </a:t>
            </a:r>
            <a:r>
              <a:rPr lang="tr-T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(Editörlük)</a:t>
            </a:r>
          </a:p>
          <a:p>
            <a:pPr algn="just"/>
            <a:endParaRPr lang="tr-T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tr-TR" sz="2000" b="1" dirty="0"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Gönülal, Y. Ö. ve </a:t>
            </a:r>
            <a:r>
              <a:rPr lang="tr-TR" sz="2000" b="1" dirty="0" err="1"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Uştuk</a:t>
            </a:r>
            <a:r>
              <a:rPr lang="tr-TR" sz="2000" b="1" dirty="0"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O. (2021), </a:t>
            </a:r>
            <a:r>
              <a:rPr lang="tr-T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“Gündelik Hayatta Suyun İzini Sürmek: </a:t>
            </a:r>
            <a:r>
              <a:rPr lang="tr-T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Kadıovacık</a:t>
            </a:r>
            <a:r>
              <a:rPr lang="tr-T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Barbaros Köyleri Örneği”, Geçmişten Günümüze Su Mirası İçmeler-</a:t>
            </a:r>
            <a:r>
              <a:rPr lang="tr-T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Gülbahçe</a:t>
            </a:r>
            <a:r>
              <a:rPr lang="tr-T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-Barbaros-</a:t>
            </a:r>
            <a:r>
              <a:rPr lang="tr-T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Kadıovacık</a:t>
            </a:r>
            <a:r>
              <a:rPr lang="tr-T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-Ildırı Yer Altı Suyu Rotası, Yüceer, H. ve Gönülal, Y. Ö. (Ed.), İzmir Büyükşehir Belediyesi Kent Kitaplığı Yayınları: Milimetrik Grup Matbaacılık, Ankara, s. 63-76. </a:t>
            </a:r>
            <a:r>
              <a:rPr lang="tr-T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(Kitap Bölümü)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tr-T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tr-TR" sz="2000" b="1" dirty="0"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Uştuk, O. (2021), </a:t>
            </a:r>
            <a:r>
              <a:rPr lang="tr-T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“Suyun Mülkiyeti Meselesi Üzerinden Su Mirasını Düşünmek: Karşılaştırmalı Bir İnceleme”, Geçmişten Günümüze Su Mirası İçmeler-</a:t>
            </a:r>
            <a:r>
              <a:rPr lang="tr-T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Gülbahçe</a:t>
            </a:r>
            <a:r>
              <a:rPr lang="tr-T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-Barbaros-Kadıovacık-Ildırı Yer Altı Suyu Rotası, Yüceer, H. ve </a:t>
            </a:r>
            <a:r>
              <a:rPr lang="tr-T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Gönülal</a:t>
            </a:r>
            <a:r>
              <a:rPr lang="tr-T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Y. Ö. (Ed.), İzmir Büyükşehir Belediyesi Kent Kitaplığı Yayınları: Milimetrik Grup Matbaacılık, Ankara, s. 63-76. </a:t>
            </a:r>
            <a:r>
              <a:rPr lang="tr-TR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(Kitap Bölümü)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tr-T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852975"/>
              </p:ext>
            </p:extLst>
          </p:nvPr>
        </p:nvGraphicFramePr>
        <p:xfrm>
          <a:off x="885776" y="1204392"/>
          <a:ext cx="11413268" cy="374904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853317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853317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853317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853317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</a:tblGrid>
              <a:tr h="439013">
                <a:tc gridSpan="4">
                  <a:txBody>
                    <a:bodyPr/>
                    <a:lstStyle/>
                    <a:p>
                      <a:pPr algn="ctr"/>
                      <a:r>
                        <a:rPr lang="tr-TR" sz="2400" b="0" noProof="0" dirty="0">
                          <a:solidFill>
                            <a:schemeClr val="bg1"/>
                          </a:solidFill>
                        </a:rPr>
                        <a:t>Uluslararası Kitap/Kitap Bölümü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70033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Akademik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Personel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1011598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Uştuk&amp;Yasemin</a:t>
                      </a:r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389076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20904"/>
                  </a:ext>
                </a:extLst>
              </a:tr>
              <a:tr h="700337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Yasemin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59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7449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>
                <a:solidFill>
                  <a:srgbClr val="C00000"/>
                </a:solidFill>
              </a:rPr>
              <a:t>AKADEMİK ÇIKTILAR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534FCB9-1F37-4439-A8D2-4C987214F77A}"/>
              </a:ext>
            </a:extLst>
          </p:cNvPr>
          <p:cNvSpPr txBox="1"/>
          <p:nvPr/>
        </p:nvSpPr>
        <p:spPr>
          <a:xfrm>
            <a:off x="93688" y="5308848"/>
            <a:ext cx="12601400" cy="5016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endParaRPr lang="tr-TR" sz="2000" dirty="0"/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tr-TR" b="1" dirty="0">
                <a:solidFill>
                  <a:srgbClr val="A40304"/>
                </a:solidFill>
              </a:rPr>
              <a:t>Baba, A., Yüceer, H., </a:t>
            </a:r>
            <a:r>
              <a:rPr lang="tr-TR" b="1" dirty="0" err="1">
                <a:solidFill>
                  <a:srgbClr val="A40304"/>
                </a:solidFill>
              </a:rPr>
              <a:t>Gönülal</a:t>
            </a:r>
            <a:r>
              <a:rPr lang="tr-TR" b="1" dirty="0">
                <a:solidFill>
                  <a:srgbClr val="A40304"/>
                </a:solidFill>
              </a:rPr>
              <a:t>, Y. Ö., Uştuk, O. et al. (2021), </a:t>
            </a:r>
            <a:r>
              <a:rPr lang="tr-TR" dirty="0"/>
              <a:t>“Yarımada Su Mirasına Bütüncül Bir Yaklaşım: Tespit ve Öneriler”, Geçmişten Günümüze Su Mirası İçmeler-</a:t>
            </a:r>
            <a:r>
              <a:rPr lang="tr-TR" dirty="0" err="1"/>
              <a:t>Gülbahçe</a:t>
            </a:r>
            <a:r>
              <a:rPr lang="tr-TR" dirty="0"/>
              <a:t>-Barbaros-Kadıovacık-Ildırı Yer Altı Suyu Rotası, Yüceer, H. ve </a:t>
            </a:r>
            <a:r>
              <a:rPr lang="tr-TR" dirty="0" err="1"/>
              <a:t>Gönülal</a:t>
            </a:r>
            <a:r>
              <a:rPr lang="tr-TR" dirty="0"/>
              <a:t>, Y. Ö. (Ed.), İzmir Büyükşehir Belediyesi Kent Kitaplığı Yayınları: Milimetrik Grup Matbaacılık, Ankara, s. 63-76. </a:t>
            </a:r>
            <a: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(Kitap Bölümü) 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tr-TR" b="1" dirty="0">
              <a:solidFill>
                <a:srgbClr val="A40304"/>
              </a:solidFill>
            </a:endParaRPr>
          </a:p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tr-TR" b="1" dirty="0" err="1">
                <a:solidFill>
                  <a:srgbClr val="A40304"/>
                </a:solidFill>
              </a:rPr>
              <a:t>Gönülal</a:t>
            </a:r>
            <a:r>
              <a:rPr lang="tr-TR" b="1" dirty="0">
                <a:solidFill>
                  <a:srgbClr val="A40304"/>
                </a:solidFill>
              </a:rPr>
              <a:t>, Y. Ö. (2021),</a:t>
            </a:r>
            <a:r>
              <a:rPr lang="tr-TR" dirty="0"/>
              <a:t> “Popüler Bir Tartışma Alanı Olarak Türk Dil Reformu”, Türk Dünyası Dil, Kültür ve Edebiyat İncelemeleri (Ed. Akartürk Karahan) </a:t>
            </a:r>
            <a:r>
              <a:rPr lang="tr-TR" dirty="0" err="1"/>
              <a:t>Türkbilim</a:t>
            </a:r>
            <a:r>
              <a:rPr lang="tr-TR" dirty="0"/>
              <a:t> Araştırmaları Dizisi Üçüncü Kitap, İstanbul: Kutlu Yayınevi, s. 235-250. </a:t>
            </a:r>
            <a: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(Kitap Bölümü)</a:t>
            </a:r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tr-TR" b="1" dirty="0"/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tr-TR" sz="2000" b="1" dirty="0"/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tr-TR" sz="2000" b="1" dirty="0"/>
          </a:p>
          <a:p>
            <a:pPr marL="342900" indent="-342900" algn="just">
              <a:buFont typeface="Courier New" panose="02070309020205020404" pitchFamily="49" charset="0"/>
              <a:buChar char="o"/>
            </a:pPr>
            <a:endParaRPr lang="tr-TR" sz="2000" b="1" dirty="0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978836"/>
              </p:ext>
            </p:extLst>
          </p:nvPr>
        </p:nvGraphicFramePr>
        <p:xfrm>
          <a:off x="705756" y="1348408"/>
          <a:ext cx="11413268" cy="3960439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853317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853317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853317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853317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</a:tblGrid>
              <a:tr h="536571">
                <a:tc gridSpan="4">
                  <a:txBody>
                    <a:bodyPr/>
                    <a:lstStyle/>
                    <a:p>
                      <a:pPr algn="ctr"/>
                      <a:r>
                        <a:rPr lang="tr-TR" sz="2400" b="0" noProof="0" dirty="0">
                          <a:solidFill>
                            <a:schemeClr val="bg1"/>
                          </a:solidFill>
                        </a:rPr>
                        <a:t>Uluslararası Kitap/Kitap Bölümü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85596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Akademik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</a:rPr>
                        <a:t>Personel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1236397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Uştuk&amp;Yasemin</a:t>
                      </a:r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475537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20904"/>
                  </a:ext>
                </a:extLst>
              </a:tr>
              <a:tr h="855967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Yasemin Özcan Gönülal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5659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11403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AA69703D-6227-4E49-A200-5724C5BDB232}"/>
              </a:ext>
            </a:extLst>
          </p:cNvPr>
          <p:cNvSpPr txBox="1">
            <a:spLocks/>
          </p:cNvSpPr>
          <p:nvPr/>
        </p:nvSpPr>
        <p:spPr>
          <a:xfrm>
            <a:off x="5735959" y="368194"/>
            <a:ext cx="5734993" cy="528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>
                <a:solidFill>
                  <a:srgbClr val="C00000"/>
                </a:solidFill>
              </a:rPr>
              <a:t>AKADEMİK ÇIKTILAR</a:t>
            </a:r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C1CE4618-34B9-40F0-B07C-637FDBC5E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350672"/>
              </p:ext>
            </p:extLst>
          </p:nvPr>
        </p:nvGraphicFramePr>
        <p:xfrm>
          <a:off x="1470945" y="1065245"/>
          <a:ext cx="10009113" cy="4602480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3336371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3336371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3336371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</a:tblGrid>
              <a:tr h="353364">
                <a:tc gridSpan="3">
                  <a:txBody>
                    <a:bodyPr/>
                    <a:lstStyle/>
                    <a:p>
                      <a:pPr algn="ctr"/>
                      <a:r>
                        <a:rPr lang="tr-TR" sz="2000" b="0" noProof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PROJELER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62518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625182">
                <a:tc>
                  <a:txBody>
                    <a:bodyPr/>
                    <a:lstStyle/>
                    <a:p>
                      <a:pPr marL="0" marR="0" lvl="0" indent="0" algn="ctr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TÜBİTAK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170477"/>
                  </a:ext>
                </a:extLst>
              </a:tr>
              <a:tr h="625182">
                <a:tc>
                  <a:txBody>
                    <a:bodyPr/>
                    <a:lstStyle/>
                    <a:p>
                      <a:pPr marL="0" marR="0" indent="0" algn="ctr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ULUSLARARASI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62518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KAMU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915929"/>
                  </a:ext>
                </a:extLst>
              </a:tr>
              <a:tr h="62518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SANAYİ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6078419"/>
                  </a:ext>
                </a:extLst>
              </a:tr>
              <a:tr h="625182">
                <a:tc>
                  <a:txBody>
                    <a:bodyPr/>
                    <a:lstStyle/>
                    <a:p>
                      <a:pPr marL="0" marR="0" indent="0" algn="ctr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BAP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000" b="1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853722"/>
                  </a:ext>
                </a:extLst>
              </a:tr>
            </a:tbl>
          </a:graphicData>
        </a:graphic>
      </p:graphicFrame>
      <p:sp>
        <p:nvSpPr>
          <p:cNvPr id="9" name="Metin kutusu 8">
            <a:extLst>
              <a:ext uri="{FF2B5EF4-FFF2-40B4-BE49-F238E27FC236}">
                <a16:creationId xmlns:a16="http://schemas.microsoft.com/office/drawing/2014/main" id="{ADD776F1-AF66-4586-B985-F316332E7671}"/>
              </a:ext>
            </a:extLst>
          </p:cNvPr>
          <p:cNvSpPr txBox="1"/>
          <p:nvPr/>
        </p:nvSpPr>
        <p:spPr>
          <a:xfrm rot="10800000" flipV="1">
            <a:off x="165696" y="5836371"/>
            <a:ext cx="12529392" cy="39333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lvl="0" indent="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tr-TR" b="1" kern="1200" dirty="0">
                <a:solidFill>
                  <a:srgbClr val="A40304"/>
                </a:solidFill>
              </a:rPr>
              <a:t>Ozan </a:t>
            </a:r>
            <a:r>
              <a:rPr lang="tr-TR" b="1" kern="1200" dirty="0" err="1">
                <a:solidFill>
                  <a:srgbClr val="A40304"/>
                </a:solidFill>
              </a:rPr>
              <a:t>Uştuk</a:t>
            </a:r>
            <a:r>
              <a:rPr lang="tr-TR" b="1" kern="1200" dirty="0">
                <a:solidFill>
                  <a:srgbClr val="A40304"/>
                </a:solidFill>
              </a:rPr>
              <a:t> </a:t>
            </a:r>
          </a:p>
          <a:p>
            <a:pPr marL="342900" lvl="0" indent="-34290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tr-TR" kern="1200" dirty="0">
                <a:solidFill>
                  <a:schemeClr val="tx1"/>
                </a:solidFill>
              </a:rPr>
              <a:t>Kültürlerarası Karşılaşmalar: Toplumsal Sorumluluk Projelerinin Üniversite Öğrencileri Üzerindeki Etkileri</a:t>
            </a:r>
            <a:r>
              <a:rPr lang="tr-TR" kern="1200" dirty="0">
                <a:solidFill>
                  <a:schemeClr val="tx1"/>
                </a:solidFill>
                <a:effectLst/>
              </a:rPr>
              <a:t>, </a:t>
            </a:r>
            <a:r>
              <a:rPr lang="tr-TR" dirty="0"/>
              <a:t>İzmir Yüksek Teknoloji Enstitüsü, </a:t>
            </a:r>
            <a:r>
              <a:rPr lang="tr-TR" b="1" dirty="0">
                <a:solidFill>
                  <a:srgbClr val="A40304"/>
                </a:solidFill>
              </a:rPr>
              <a:t>BAP</a:t>
            </a:r>
            <a:r>
              <a:rPr lang="tr-TR" dirty="0"/>
              <a:t>, </a:t>
            </a:r>
            <a:r>
              <a:rPr lang="tr-TR" b="1" kern="1200" dirty="0">
                <a:solidFill>
                  <a:schemeClr val="tx1"/>
                </a:solidFill>
              </a:rPr>
              <a:t>2020IYTE0081</a:t>
            </a:r>
            <a:r>
              <a:rPr lang="tr-TR" dirty="0"/>
              <a:t> (Program kodu: GAP A), Rol: Yürütücü (05.10.2020-08-10.2021).</a:t>
            </a:r>
            <a:endParaRPr lang="tr-TR" b="1" kern="1200" dirty="0">
              <a:solidFill>
                <a:schemeClr val="tx1"/>
              </a:solidFill>
            </a:endParaRPr>
          </a:p>
          <a:p>
            <a:pPr marL="342900" lvl="0" indent="-34290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en-GB" b="1" kern="1200" dirty="0">
                <a:solidFill>
                  <a:srgbClr val="A40304"/>
                </a:solidFill>
              </a:rPr>
              <a:t>TÜB</a:t>
            </a:r>
            <a:r>
              <a:rPr lang="tr-TR" b="1" kern="1200" dirty="0">
                <a:solidFill>
                  <a:srgbClr val="A40304"/>
                </a:solidFill>
              </a:rPr>
              <a:t>İ</a:t>
            </a:r>
            <a:r>
              <a:rPr lang="en-GB" b="1" kern="1200" dirty="0">
                <a:solidFill>
                  <a:srgbClr val="A40304"/>
                </a:solidFill>
              </a:rPr>
              <a:t>TAK 1002</a:t>
            </a:r>
            <a:r>
              <a:rPr lang="en-GB" b="1" kern="1200" dirty="0">
                <a:solidFill>
                  <a:schemeClr val="tx1"/>
                </a:solidFill>
              </a:rPr>
              <a:t> </a:t>
            </a:r>
            <a:r>
              <a:rPr lang="tr-TR" kern="1200" dirty="0">
                <a:solidFill>
                  <a:schemeClr val="tx1"/>
                </a:solidFill>
              </a:rPr>
              <a:t>"</a:t>
            </a:r>
            <a:r>
              <a:rPr lang="en-GB" kern="1200" dirty="0" err="1">
                <a:solidFill>
                  <a:schemeClr val="tx1"/>
                </a:solidFill>
              </a:rPr>
              <a:t>Türkiye’deki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Romanlara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Yönelik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Toplumsal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Algının</a:t>
            </a:r>
            <a:r>
              <a:rPr lang="en-GB" kern="1200" dirty="0">
                <a:solidFill>
                  <a:schemeClr val="tx1"/>
                </a:solidFill>
              </a:rPr>
              <a:t> Oto-</a:t>
            </a:r>
            <a:r>
              <a:rPr lang="en-GB" kern="1200" dirty="0" err="1">
                <a:solidFill>
                  <a:schemeClr val="tx1"/>
                </a:solidFill>
              </a:rPr>
              <a:t>etnografik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Anlatılar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Aracılığıyla</a:t>
            </a:r>
            <a:r>
              <a:rPr lang="en-GB" kern="1200" dirty="0">
                <a:solidFill>
                  <a:schemeClr val="tx1"/>
                </a:solidFill>
              </a:rPr>
              <a:t> </a:t>
            </a:r>
            <a:r>
              <a:rPr lang="en-GB" kern="1200" dirty="0" err="1">
                <a:solidFill>
                  <a:schemeClr val="tx1"/>
                </a:solidFill>
              </a:rPr>
              <a:t>Dönüştürülmesi</a:t>
            </a:r>
            <a:r>
              <a:rPr lang="tr-TR" kern="1200" dirty="0">
                <a:solidFill>
                  <a:schemeClr val="tx1"/>
                </a:solidFill>
              </a:rPr>
              <a:t>"</a:t>
            </a:r>
            <a:r>
              <a:rPr lang="en-GB" kern="1200" dirty="0">
                <a:solidFill>
                  <a:schemeClr val="tx1"/>
                </a:solidFill>
              </a:rPr>
              <a:t>, </a:t>
            </a:r>
            <a:r>
              <a:rPr lang="en-GB" i="1" kern="1200" dirty="0" err="1">
                <a:solidFill>
                  <a:schemeClr val="tx1"/>
                </a:solidFill>
              </a:rPr>
              <a:t>Rol</a:t>
            </a:r>
            <a:r>
              <a:rPr lang="en-GB" i="1" kern="1200" dirty="0">
                <a:solidFill>
                  <a:schemeClr val="tx1"/>
                </a:solidFill>
              </a:rPr>
              <a:t>: </a:t>
            </a:r>
            <a:r>
              <a:rPr lang="en-GB" i="1" kern="1200" dirty="0" err="1">
                <a:solidFill>
                  <a:schemeClr val="tx1"/>
                </a:solidFill>
              </a:rPr>
              <a:t>Araştırmacı</a:t>
            </a:r>
            <a:r>
              <a:rPr lang="tr-TR" i="1" kern="1200" dirty="0">
                <a:solidFill>
                  <a:schemeClr val="tx1"/>
                </a:solidFill>
              </a:rPr>
              <a:t>.</a:t>
            </a:r>
          </a:p>
          <a:p>
            <a:pPr lvl="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tr-TR" b="1" kern="1200" dirty="0">
                <a:solidFill>
                  <a:srgbClr val="A40304"/>
                </a:solidFill>
              </a:rPr>
              <a:t>Yasemin Özcan </a:t>
            </a:r>
            <a:r>
              <a:rPr lang="tr-TR" b="1" kern="1200" dirty="0" err="1">
                <a:solidFill>
                  <a:srgbClr val="A40304"/>
                </a:solidFill>
              </a:rPr>
              <a:t>Gönülal</a:t>
            </a:r>
            <a:r>
              <a:rPr lang="tr-TR" b="1" kern="1200" dirty="0">
                <a:solidFill>
                  <a:srgbClr val="A40304"/>
                </a:solidFill>
              </a:rPr>
              <a:t> &amp; Ozan Uştuk </a:t>
            </a:r>
          </a:p>
          <a:p>
            <a:pPr marL="342900" lvl="0" indent="-342900" algn="just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Courier New" panose="02070309020205020404" pitchFamily="49" charset="0"/>
              <a:buChar char="o"/>
            </a:pPr>
            <a:r>
              <a:rPr lang="tr-TR" dirty="0"/>
              <a:t>“Yeraltı Su Kaynaklarının Kültürel Miras Bağlamında Değerlendirilmesi İçin Bir Model Önerisi, İzmir Yüksek Teknoloji Enstitüsü, </a:t>
            </a:r>
            <a:r>
              <a:rPr lang="tr-TR" b="1" dirty="0">
                <a:solidFill>
                  <a:srgbClr val="A40304"/>
                </a:solidFill>
              </a:rPr>
              <a:t>BAP</a:t>
            </a:r>
            <a:r>
              <a:rPr lang="tr-TR" dirty="0"/>
              <a:t>, 2021IYTE-1-0113 (Program kodu: GAP B), Rol: Araştırmacı (03.05.2021-03-05.2022).</a:t>
            </a:r>
            <a:endParaRPr lang="en-US" b="1" kern="1200" dirty="0">
              <a:solidFill>
                <a:srgbClr val="A4030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0907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>
                <a:solidFill>
                  <a:srgbClr val="C00000"/>
                </a:solidFill>
              </a:rPr>
              <a:t>AKADEMİK ÇIKTILAR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EB8CC04-7441-4164-802D-DFA62CA325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779578"/>
              </p:ext>
            </p:extLst>
          </p:nvPr>
        </p:nvGraphicFramePr>
        <p:xfrm>
          <a:off x="741761" y="1996480"/>
          <a:ext cx="11017223" cy="6623059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4069425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3275390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</a:tblGrid>
              <a:tr h="676071">
                <a:tc gridSpan="3">
                  <a:txBody>
                    <a:bodyPr/>
                    <a:lstStyle/>
                    <a:p>
                      <a:pPr algn="ctr"/>
                      <a:r>
                        <a:rPr lang="tr-TR" sz="3200" b="0" noProof="0" dirty="0">
                          <a:solidFill>
                            <a:schemeClr val="tx1"/>
                          </a:solidFill>
                        </a:rPr>
                        <a:t>PATENT-</a:t>
                      </a:r>
                      <a:r>
                        <a:rPr lang="en-US" sz="3200" b="0" noProof="0" dirty="0">
                          <a:solidFill>
                            <a:schemeClr val="tx1"/>
                          </a:solidFill>
                        </a:rPr>
                        <a:t> FAYDALI</a:t>
                      </a:r>
                      <a:r>
                        <a:rPr lang="en-US" sz="3200" b="0" baseline="0" noProof="0" dirty="0">
                          <a:solidFill>
                            <a:schemeClr val="tx1"/>
                          </a:solidFill>
                        </a:rPr>
                        <a:t> MODEL VE </a:t>
                      </a:r>
                      <a:r>
                        <a:rPr lang="tr-TR" sz="3200" b="0" noProof="0" dirty="0">
                          <a:solidFill>
                            <a:schemeClr val="tx1"/>
                          </a:solidFill>
                        </a:rPr>
                        <a:t>TASARIM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706963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912307">
                <a:tc>
                  <a:txBody>
                    <a:bodyPr/>
                    <a:lstStyle/>
                    <a:p>
                      <a:pPr marL="0" marR="0" lvl="0" indent="0" algn="ctr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ULUSAL PATENT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170477"/>
                  </a:ext>
                </a:extLst>
              </a:tr>
              <a:tr h="1435948">
                <a:tc>
                  <a:txBody>
                    <a:bodyPr/>
                    <a:lstStyle/>
                    <a:p>
                      <a:pPr marL="0" marR="0" lvl="0" indent="0" algn="ctr" defTabSz="130048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ULUSLARARASI PATENT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91230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FAYDALI MODEL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en-US" sz="3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0915929"/>
                  </a:ext>
                </a:extLst>
              </a:tr>
              <a:tr h="154909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TASARIM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Coşgu</a:t>
                      </a:r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 Ateş: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"Aziz Sancar Büstü" tamamlanmış, yerinde uygulanmamış eser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6078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77606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705756" y="2500536"/>
            <a:ext cx="11557284" cy="662473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  <a:miter lim="400000"/>
          </a:ln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 lang="tr-TR" sz="2800" b="1" dirty="0">
              <a:solidFill>
                <a:srgbClr val="C00000"/>
              </a:solidFill>
            </a:endParaRPr>
          </a:p>
          <a:p>
            <a:r>
              <a:rPr lang="tr-TR" sz="2800" b="1" dirty="0">
                <a:solidFill>
                  <a:srgbClr val="A40304"/>
                </a:solidFill>
              </a:rPr>
              <a:t>Hakemlik: </a:t>
            </a:r>
          </a:p>
          <a:p>
            <a:r>
              <a:rPr lang="tr-TR" sz="2800" b="1" dirty="0">
                <a:solidFill>
                  <a:srgbClr val="A40304"/>
                </a:solidFill>
              </a:rPr>
              <a:t>Yasemin Özcan Gönülal: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</a:rPr>
              <a:t>FSM İlmî Araştırmalar İnsan ve Toplum Bilimleri Dergisi, Eylül 2021.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</a:rPr>
              <a:t>Hatay Mustafa Kemal Üniversitesi Sosyal Bilimler Enstitüsü Dergisi, Aralık 2021.</a:t>
            </a:r>
          </a:p>
          <a:p>
            <a:endParaRPr lang="tr-TR" sz="2800" dirty="0">
              <a:solidFill>
                <a:schemeClr val="tx1"/>
              </a:solidFill>
            </a:endParaRPr>
          </a:p>
          <a:p>
            <a:r>
              <a:rPr lang="tr-TR" sz="2800" b="1" dirty="0">
                <a:solidFill>
                  <a:srgbClr val="A40304"/>
                </a:solidFill>
              </a:rPr>
              <a:t>Ozan Uştuk:</a:t>
            </a:r>
            <a:endParaRPr lang="tr-TR" sz="2800" dirty="0">
              <a:solidFill>
                <a:schemeClr val="tx1"/>
              </a:solidFill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</a:rPr>
              <a:t>Yıldız </a:t>
            </a:r>
            <a:r>
              <a:rPr lang="tr-TR" sz="2800" dirty="0" err="1">
                <a:solidFill>
                  <a:schemeClr val="tx1"/>
                </a:solidFill>
              </a:rPr>
              <a:t>Social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Science</a:t>
            </a:r>
            <a:r>
              <a:rPr lang="tr-TR" sz="2800" dirty="0">
                <a:solidFill>
                  <a:schemeClr val="tx1"/>
                </a:solidFill>
              </a:rPr>
              <a:t> </a:t>
            </a:r>
            <a:r>
              <a:rPr lang="tr-TR" sz="2800" dirty="0" err="1">
                <a:solidFill>
                  <a:schemeClr val="tx1"/>
                </a:solidFill>
              </a:rPr>
              <a:t>Review</a:t>
            </a:r>
            <a:r>
              <a:rPr lang="tr-TR" sz="2800" dirty="0">
                <a:solidFill>
                  <a:schemeClr val="tx1"/>
                </a:solidFill>
              </a:rPr>
              <a:t>, Mart 2021.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</a:rPr>
              <a:t>Roman Dili ve Kültürü Araştırmaları Enstitüsü Dergisi, Nisan 2021.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tr-TR" sz="2800" dirty="0">
                <a:solidFill>
                  <a:schemeClr val="tx1"/>
                </a:solidFill>
              </a:rPr>
              <a:t>Folklor/Edebiyat, Nisan 2021.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6" name="Text Placeholder 1"/>
          <p:cNvSpPr txBox="1">
            <a:spLocks/>
          </p:cNvSpPr>
          <p:nvPr/>
        </p:nvSpPr>
        <p:spPr>
          <a:xfrm>
            <a:off x="5998344" y="412304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AKADEMİK ÇIKTILAR</a:t>
            </a:r>
          </a:p>
        </p:txBody>
      </p:sp>
    </p:spTree>
    <p:extLst>
      <p:ext uri="{BB962C8B-B14F-4D97-AF65-F5344CB8AC3E}">
        <p14:creationId xmlns:p14="http://schemas.microsoft.com/office/powerpoint/2010/main" val="669851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561156" y="1342326"/>
            <a:ext cx="11125820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chemeClr val="tx1"/>
                </a:solidFill>
              </a:rPr>
              <a:t>Komisyon, Yönetim Kurulu Üyelikleri, İdari İş Görevleri (2021):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rgbClr val="A40304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rgbClr val="A40304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>
              <a:solidFill>
                <a:srgbClr val="A40304"/>
              </a:solidFill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6FB20E-184A-5248-B3A1-32A71A357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703328"/>
              </p:ext>
            </p:extLst>
          </p:nvPr>
        </p:nvGraphicFramePr>
        <p:xfrm>
          <a:off x="-2426592" y="2224668"/>
          <a:ext cx="10513168" cy="7210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912087F-6797-B347-A04F-2C7A26FB2E78}"/>
              </a:ext>
            </a:extLst>
          </p:cNvPr>
          <p:cNvSpPr/>
          <p:nvPr/>
        </p:nvSpPr>
        <p:spPr>
          <a:xfrm>
            <a:off x="4846216" y="2140496"/>
            <a:ext cx="79317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1"/>
            <a:r>
              <a:rPr lang="tr-TR" sz="2000" b="1" dirty="0">
                <a:solidFill>
                  <a:srgbClr val="002060"/>
                </a:solidFill>
              </a:rPr>
              <a:t>Bölüm Başkanı * GKDB İç Kontrol Birim Risk Koordinatörü </a:t>
            </a:r>
          </a:p>
          <a:p>
            <a:pPr algn="just" hangingPunct="1"/>
            <a:r>
              <a:rPr lang="tr-TR" sz="2000" b="1" dirty="0">
                <a:solidFill>
                  <a:srgbClr val="002060"/>
                </a:solidFill>
              </a:rPr>
              <a:t>* İYTE Eğitim Komisyonu Üyesi *TAMİKAM Yönetim Kurulu Üyesi * TFLB Çalışma Grubu Üyesi * Toplumsal Cinsiyet Eşitliği Eylem Planı Hazırlama Grubu Üyesi * Etkinlikler Komisyonu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94A579-9A90-764E-8C56-8494784DA32F}"/>
              </a:ext>
            </a:extLst>
          </p:cNvPr>
          <p:cNvSpPr/>
          <p:nvPr/>
        </p:nvSpPr>
        <p:spPr>
          <a:xfrm>
            <a:off x="4873046" y="3974840"/>
            <a:ext cx="7678026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 hangingPunct="1"/>
            <a:r>
              <a:rPr lang="tr-TR" sz="2000" b="1" dirty="0">
                <a:solidFill>
                  <a:srgbClr val="002060"/>
                </a:solidFill>
              </a:rPr>
              <a:t>Bölüm Başkan Yardımcısı * GKDB </a:t>
            </a:r>
            <a:r>
              <a:rPr lang="tr-TR" sz="2000" b="1" dirty="0" err="1">
                <a:solidFill>
                  <a:srgbClr val="002060"/>
                </a:solidFill>
              </a:rPr>
              <a:t>Erasmus</a:t>
            </a:r>
            <a:r>
              <a:rPr lang="tr-TR" sz="2000" b="1" dirty="0">
                <a:solidFill>
                  <a:srgbClr val="002060"/>
                </a:solidFill>
              </a:rPr>
              <a:t> ve AKTS Koordinatörü * TSP Koordinatörü * Kalite Komisyonu Üyesi * TFLB Çalışma Grubu Üyesi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8CB226-DD1E-B545-B7DD-5CD0189CC9B3}"/>
              </a:ext>
            </a:extLst>
          </p:cNvPr>
          <p:cNvSpPr/>
          <p:nvPr/>
        </p:nvSpPr>
        <p:spPr>
          <a:xfrm>
            <a:off x="4873046" y="5501408"/>
            <a:ext cx="74620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1"/>
            <a:r>
              <a:rPr lang="tr-TR" sz="2000" b="1" dirty="0">
                <a:solidFill>
                  <a:srgbClr val="002060"/>
                </a:solidFill>
              </a:rPr>
              <a:t>UZEM Yönetim Kurulu Üyesi * GKDB Uzaktan Eğitim Koordinatörü * Web Editörü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3F06E3-1EB5-2942-96DD-338B0D1E7DC8}"/>
              </a:ext>
            </a:extLst>
          </p:cNvPr>
          <p:cNvSpPr/>
          <p:nvPr/>
        </p:nvSpPr>
        <p:spPr>
          <a:xfrm>
            <a:off x="4873046" y="6857552"/>
            <a:ext cx="6525898" cy="496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50000"/>
              </a:lnSpc>
            </a:pPr>
            <a:r>
              <a:rPr lang="tr-TR" sz="2000" b="1" dirty="0">
                <a:solidFill>
                  <a:srgbClr val="002060"/>
                </a:solidFill>
              </a:rPr>
              <a:t>İYTE Kalite Komisyonu Koordinatör Yardımcısı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2BAC7D-B15D-EC4D-B89F-330450FB4DBA}"/>
              </a:ext>
            </a:extLst>
          </p:cNvPr>
          <p:cNvSpPr/>
          <p:nvPr/>
        </p:nvSpPr>
        <p:spPr>
          <a:xfrm>
            <a:off x="4846216" y="8531141"/>
            <a:ext cx="3817071" cy="496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lnSpc>
                <a:spcPct val="150000"/>
              </a:lnSpc>
            </a:pPr>
            <a:r>
              <a:rPr lang="tr-TR" sz="2000" b="1" dirty="0">
                <a:solidFill>
                  <a:srgbClr val="002060"/>
                </a:solidFill>
              </a:rPr>
              <a:t>GKDB İç Kontrol Grubu Üyesi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99C5DDFF-1213-6045-88DC-0EB7E1296FAB}"/>
              </a:ext>
            </a:extLst>
          </p:cNvPr>
          <p:cNvSpPr txBox="1">
            <a:spLocks/>
          </p:cNvSpPr>
          <p:nvPr/>
        </p:nvSpPr>
        <p:spPr>
          <a:xfrm>
            <a:off x="382012" y="2430763"/>
            <a:ext cx="575772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1 .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BCA95777-68D3-0C47-88D3-C7A81791CB27}"/>
              </a:ext>
            </a:extLst>
          </p:cNvPr>
          <p:cNvSpPr txBox="1">
            <a:spLocks/>
          </p:cNvSpPr>
          <p:nvPr/>
        </p:nvSpPr>
        <p:spPr>
          <a:xfrm>
            <a:off x="370880" y="3667063"/>
            <a:ext cx="575772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2 .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4156A13-4C26-E74A-A366-C90625B239C6}"/>
              </a:ext>
            </a:extLst>
          </p:cNvPr>
          <p:cNvSpPr txBox="1">
            <a:spLocks/>
          </p:cNvSpPr>
          <p:nvPr/>
        </p:nvSpPr>
        <p:spPr>
          <a:xfrm>
            <a:off x="382012" y="4781582"/>
            <a:ext cx="575772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3 .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D7C8268-7845-914B-92A8-8CAAC6E1D38E}"/>
              </a:ext>
            </a:extLst>
          </p:cNvPr>
          <p:cNvSpPr txBox="1">
            <a:spLocks/>
          </p:cNvSpPr>
          <p:nvPr/>
        </p:nvSpPr>
        <p:spPr>
          <a:xfrm>
            <a:off x="371608" y="5993824"/>
            <a:ext cx="575772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4 .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37A8FD20-328E-2645-AA0A-8B3B1DDC9441}"/>
              </a:ext>
            </a:extLst>
          </p:cNvPr>
          <p:cNvSpPr txBox="1">
            <a:spLocks/>
          </p:cNvSpPr>
          <p:nvPr/>
        </p:nvSpPr>
        <p:spPr>
          <a:xfrm>
            <a:off x="367273" y="7206066"/>
            <a:ext cx="575772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5 .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56CEEB-2EF5-5049-8742-002297E5772A}"/>
              </a:ext>
            </a:extLst>
          </p:cNvPr>
          <p:cNvSpPr txBox="1">
            <a:spLocks/>
          </p:cNvSpPr>
          <p:nvPr/>
        </p:nvSpPr>
        <p:spPr>
          <a:xfrm>
            <a:off x="382012" y="8386090"/>
            <a:ext cx="575772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6 .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335396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A43780-327B-E846-B112-D25F2EDC3221}"/>
              </a:ext>
            </a:extLst>
          </p:cNvPr>
          <p:cNvSpPr/>
          <p:nvPr/>
        </p:nvSpPr>
        <p:spPr>
          <a:xfrm>
            <a:off x="1029792" y="3076600"/>
            <a:ext cx="10525561" cy="17235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4030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GENEL KÜLTÜR DERSLERİ BÖLÜMÜ</a:t>
            </a:r>
          </a:p>
          <a:p>
            <a:pPr algn="ctr"/>
            <a:endParaRPr lang="en-US" sz="1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A4030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4030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tr-TR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4030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40304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YILI FAALİYET RAPORU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A40304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60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20846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561156" y="1342326"/>
            <a:ext cx="11125820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A40304"/>
                </a:solidFill>
              </a:rPr>
              <a:t>Komisyon, Yönetim Kurulu Üyelikleri, İdari İş Görevleri (2021):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rgbClr val="A40304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rgbClr val="A40304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>
              <a:solidFill>
                <a:srgbClr val="A40304"/>
              </a:solidFill>
            </a:endParaRPr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6FB20E-184A-5248-B3A1-32A71A357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3179318"/>
              </p:ext>
            </p:extLst>
          </p:nvPr>
        </p:nvGraphicFramePr>
        <p:xfrm>
          <a:off x="-2426592" y="2430762"/>
          <a:ext cx="10441160" cy="7004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912087F-6797-B347-A04F-2C7A26FB2E78}"/>
              </a:ext>
            </a:extLst>
          </p:cNvPr>
          <p:cNvSpPr/>
          <p:nvPr/>
        </p:nvSpPr>
        <p:spPr>
          <a:xfrm>
            <a:off x="4808780" y="2785153"/>
            <a:ext cx="75608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1"/>
            <a:r>
              <a:rPr lang="tr-TR" b="1" dirty="0">
                <a:solidFill>
                  <a:srgbClr val="002060"/>
                </a:solidFill>
              </a:rPr>
              <a:t>Etkinlikler Komisyonu Üyesi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94A579-9A90-764E-8C56-8494784DA32F}"/>
              </a:ext>
            </a:extLst>
          </p:cNvPr>
          <p:cNvSpPr/>
          <p:nvPr/>
        </p:nvSpPr>
        <p:spPr>
          <a:xfrm>
            <a:off x="4868372" y="4781582"/>
            <a:ext cx="4846216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 hangingPunct="1"/>
            <a:r>
              <a:rPr lang="tr-TR" b="1" dirty="0">
                <a:solidFill>
                  <a:srgbClr val="002060"/>
                </a:solidFill>
              </a:rPr>
              <a:t>Etkinlikler Komisyonu Üyesi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8CB226-DD1E-B545-B7DD-5CD0189CC9B3}"/>
              </a:ext>
            </a:extLst>
          </p:cNvPr>
          <p:cNvSpPr/>
          <p:nvPr/>
        </p:nvSpPr>
        <p:spPr>
          <a:xfrm rot="10800000" flipV="1">
            <a:off x="4835376" y="6506136"/>
            <a:ext cx="5483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1"/>
            <a:r>
              <a:rPr lang="tr-TR" b="1" dirty="0">
                <a:solidFill>
                  <a:srgbClr val="002060"/>
                </a:solidFill>
              </a:rPr>
              <a:t>Mezuniyet Töreni Komitesi Üyesi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2BAC7D-B15D-EC4D-B89F-330450FB4DBA}"/>
              </a:ext>
            </a:extLst>
          </p:cNvPr>
          <p:cNvSpPr/>
          <p:nvPr/>
        </p:nvSpPr>
        <p:spPr>
          <a:xfrm>
            <a:off x="4808780" y="8405192"/>
            <a:ext cx="515000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lnSpc>
                <a:spcPct val="150000"/>
              </a:lnSpc>
            </a:pPr>
            <a:r>
              <a:rPr lang="tr-TR" b="1" dirty="0">
                <a:solidFill>
                  <a:srgbClr val="002060"/>
                </a:solidFill>
              </a:rPr>
              <a:t>GKDB Acil Durum Ekibi Üyesi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99C5DDFF-1213-6045-88DC-0EB7E1296FAB}"/>
              </a:ext>
            </a:extLst>
          </p:cNvPr>
          <p:cNvSpPr txBox="1">
            <a:spLocks/>
          </p:cNvSpPr>
          <p:nvPr/>
        </p:nvSpPr>
        <p:spPr>
          <a:xfrm>
            <a:off x="237704" y="2750731"/>
            <a:ext cx="720080" cy="4001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7.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44156A13-4C26-E74A-A366-C90625B239C6}"/>
              </a:ext>
            </a:extLst>
          </p:cNvPr>
          <p:cNvSpPr txBox="1">
            <a:spLocks/>
          </p:cNvSpPr>
          <p:nvPr/>
        </p:nvSpPr>
        <p:spPr>
          <a:xfrm>
            <a:off x="382012" y="4781582"/>
            <a:ext cx="575772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8 .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DD7C8268-7845-914B-92A8-8CAAC6E1D38E}"/>
              </a:ext>
            </a:extLst>
          </p:cNvPr>
          <p:cNvSpPr txBox="1">
            <a:spLocks/>
          </p:cNvSpPr>
          <p:nvPr/>
        </p:nvSpPr>
        <p:spPr>
          <a:xfrm>
            <a:off x="371061" y="6612835"/>
            <a:ext cx="576319" cy="101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9.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6756CEEB-2EF5-5049-8742-002297E5772A}"/>
              </a:ext>
            </a:extLst>
          </p:cNvPr>
          <p:cNvSpPr txBox="1">
            <a:spLocks/>
          </p:cNvSpPr>
          <p:nvPr/>
        </p:nvSpPr>
        <p:spPr>
          <a:xfrm>
            <a:off x="382012" y="8386090"/>
            <a:ext cx="575772" cy="72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400" b="1" dirty="0">
                <a:solidFill>
                  <a:srgbClr val="C00000"/>
                </a:solidFill>
              </a:rPr>
              <a:t>10. </a:t>
            </a: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tr-TR" sz="2400" b="1" dirty="0">
              <a:solidFill>
                <a:schemeClr val="tx1"/>
              </a:solidFill>
            </a:endParaRP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86534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237704" y="628328"/>
            <a:ext cx="12301810" cy="300457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YÜRÜTÜLEN SOSYAL SORUMLULUK PROJELER</a:t>
            </a:r>
            <a:r>
              <a:rPr lang="tr-TR" sz="3600" b="1" dirty="0"/>
              <a:t>İ</a:t>
            </a:r>
          </a:p>
          <a:p>
            <a:pPr algn="ctr"/>
            <a:endParaRPr lang="tr-TR" sz="3600" b="1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dirty="0">
                <a:solidFill>
                  <a:srgbClr val="C00000"/>
                </a:solidFill>
              </a:rPr>
              <a:t>TOPLUMA KATKI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C676B6E6-A6FC-4C13-AAB7-24FFEE423537}"/>
              </a:ext>
            </a:extLst>
          </p:cNvPr>
          <p:cNvSpPr txBox="1"/>
          <p:nvPr/>
        </p:nvSpPr>
        <p:spPr>
          <a:xfrm>
            <a:off x="237704" y="2212504"/>
            <a:ext cx="12097344" cy="1200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 algn="just">
              <a:buFont typeface="Courier New" panose="02070309020205020404" pitchFamily="49" charset="0"/>
              <a:buChar char="o"/>
            </a:pPr>
            <a:r>
              <a:rPr lang="tr-TR" b="1" dirty="0">
                <a:solidFill>
                  <a:srgbClr val="A40304"/>
                </a:solidFill>
              </a:rPr>
              <a:t>Yasemin Özcan Gönülal: </a:t>
            </a:r>
            <a:r>
              <a:rPr lang="tr-TR" dirty="0"/>
              <a:t>“Sevgili Mektup Arkadaşım” Projesi. (Edebiyat Topluluğu, Toplumsal Sorumluluk Projeler Koordinatörlüğü ve LÖSEV İş Birliğinde), Bahar 2021, Rol: Proje Koordinatörü 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62AB92A4-C208-451F-B3E1-3072131E62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136" y="3254782"/>
            <a:ext cx="6120680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034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237704" y="628328"/>
            <a:ext cx="12301810" cy="300457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YÜRÜTÜLEN SOSYAL SORUMLULUK PROJELER</a:t>
            </a:r>
            <a:r>
              <a:rPr lang="tr-TR" sz="3600" b="1" dirty="0"/>
              <a:t>İ</a:t>
            </a:r>
          </a:p>
          <a:p>
            <a:pPr algn="ctr"/>
            <a:endParaRPr lang="tr-TR" sz="3600" b="1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dirty="0">
                <a:solidFill>
                  <a:srgbClr val="C00000"/>
                </a:solidFill>
              </a:rPr>
              <a:t>TOPLUMA KATKI</a:t>
            </a:r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79AF46B5-A609-4DB9-B005-F23BDE30BBC0}"/>
              </a:ext>
            </a:extLst>
          </p:cNvPr>
          <p:cNvSpPr txBox="1"/>
          <p:nvPr/>
        </p:nvSpPr>
        <p:spPr>
          <a:xfrm>
            <a:off x="465286" y="2428528"/>
            <a:ext cx="11941770" cy="35447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tr-TR" sz="2400" b="1" dirty="0">
                <a:solidFill>
                  <a:srgbClr val="A4030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Mine </a:t>
            </a:r>
            <a:r>
              <a:rPr lang="tr-TR" sz="2400" b="1" dirty="0" err="1">
                <a:solidFill>
                  <a:srgbClr val="A40304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Okcu</a:t>
            </a:r>
            <a:endParaRPr lang="tr-TR" sz="2400" b="1" dirty="0">
              <a:solidFill>
                <a:srgbClr val="A40304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tr-T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Müzik Topluluğu ile birlikte Esrar Koman Sümen Engelliler </a:t>
            </a:r>
            <a:r>
              <a:rPr lang="tr-TR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tr-T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kulu'nda Öğretmenler Günü kapsamında bir konser düzenlenmiştir.</a:t>
            </a:r>
            <a:endParaRPr lang="tr-TR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endParaRPr lang="tr-TR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1800" b="1" dirty="0">
                <a:solidFill>
                  <a:srgbClr val="A4030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tr-TR" b="1" dirty="0">
                <a:solidFill>
                  <a:srgbClr val="A40304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Nüket Dalcı</a:t>
            </a:r>
          </a:p>
          <a:p>
            <a:r>
              <a:rPr lang="tr-TR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"Dans Eğitimi Projesi"</a:t>
            </a:r>
          </a:p>
          <a:p>
            <a:endParaRPr lang="tr-TR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İYTE Toplumsal  Sorumluluk Projeler Koordinatörlüğü </a:t>
            </a:r>
            <a:r>
              <a:rPr lang="tr-TR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ve </a:t>
            </a:r>
            <a:r>
              <a:rPr lang="tr-TR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Koruncuk</a:t>
            </a:r>
            <a:r>
              <a:rPr lang="tr-TR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Vakfı iş birliği kapsamında kız </a:t>
            </a:r>
            <a:r>
              <a:rPr lang="tr-TR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ç</a:t>
            </a:r>
            <a:r>
              <a:rPr lang="tr-TR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ocuklarına farklı yörelerden danslar öğretilmeye devam ediliyor.</a:t>
            </a:r>
            <a:endParaRPr lang="tr-TR" dirty="0">
              <a:latin typeface="+mn-lt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75A39A7-C77E-4E6D-A97C-F3EC6BE59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024" y="6170915"/>
            <a:ext cx="6336704" cy="355820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5413065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525736" y="1204392"/>
            <a:ext cx="11807509" cy="1584176"/>
          </a:xfrm>
        </p:spPr>
        <p:txBody>
          <a:bodyPr anchor="t">
            <a:noAutofit/>
          </a:bodyPr>
          <a:lstStyle/>
          <a:p>
            <a:r>
              <a:rPr lang="tr-TR" sz="2400" b="1" dirty="0">
                <a:solidFill>
                  <a:schemeClr val="tx1"/>
                </a:solidFill>
              </a:rPr>
              <a:t>Gerçekleşmesine Katkıda Bulunulan Eğitim Faaliyetleri, Konferans, </a:t>
            </a:r>
            <a:r>
              <a:rPr lang="tr-TR" sz="2400" b="1" dirty="0" err="1">
                <a:solidFill>
                  <a:schemeClr val="tx1"/>
                </a:solidFill>
              </a:rPr>
              <a:t>Çalıştay</a:t>
            </a:r>
            <a:r>
              <a:rPr lang="tr-TR" sz="2400" b="1" dirty="0">
                <a:solidFill>
                  <a:schemeClr val="tx1"/>
                </a:solidFill>
              </a:rPr>
              <a:t>, Söyleşi vs.</a:t>
            </a: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508CBCD-5B03-E04D-953D-3FE743C0C2EB}"/>
              </a:ext>
            </a:extLst>
          </p:cNvPr>
          <p:cNvSpPr txBox="1">
            <a:spLocks/>
          </p:cNvSpPr>
          <p:nvPr/>
        </p:nvSpPr>
        <p:spPr>
          <a:xfrm>
            <a:off x="309712" y="2068488"/>
            <a:ext cx="12313368" cy="734481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/>
            </a:solidFill>
            <a:miter lim="400000"/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sz="2400" b="1" dirty="0"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Yasemin Özcan Gönülal</a:t>
            </a:r>
          </a:p>
          <a:p>
            <a:pPr marL="342900" indent="-342900" algn="just" hangingPunct="1">
              <a:buFont typeface="Courier New" panose="02070309020205020404" pitchFamily="49" charset="0"/>
              <a:buChar char="o"/>
            </a:pPr>
            <a:r>
              <a:rPr lang="tr-TR" sz="2200" b="1" dirty="0"/>
              <a:t>“Üniversitenin Bize Sundukları, Bizim Yarattıklarımız” (Davetli Konuşmacı), Buca Eğitim Fakültesi Türk Dili ve Edebiyatı Eğitimi Anabilim Dalı Kariyer Günleri, 24.05.2021, çevrim içi platform: </a:t>
            </a:r>
            <a:r>
              <a:rPr lang="tr-TR" sz="2200" b="1" dirty="0" err="1"/>
              <a:t>Zoom</a:t>
            </a:r>
            <a:r>
              <a:rPr lang="tr-TR" sz="2200" b="1" dirty="0"/>
              <a:t>.</a:t>
            </a:r>
          </a:p>
          <a:p>
            <a:pPr marL="342900" indent="-342900" algn="just" hangingPunct="1">
              <a:buFont typeface="Courier New" panose="02070309020205020404" pitchFamily="49" charset="0"/>
              <a:buChar char="o"/>
            </a:pPr>
            <a:r>
              <a:rPr lang="tr-TR" sz="2200" b="1" dirty="0"/>
              <a:t>AR643 Design </a:t>
            </a:r>
            <a:r>
              <a:rPr lang="tr-TR" sz="2200" b="1" dirty="0" err="1"/>
              <a:t>Studies</a:t>
            </a:r>
            <a:r>
              <a:rPr lang="tr-TR" sz="2200" b="1" dirty="0"/>
              <a:t>: </a:t>
            </a:r>
            <a:r>
              <a:rPr lang="tr-TR" sz="2200" b="1" dirty="0" err="1"/>
              <a:t>Ethnographic</a:t>
            </a:r>
            <a:r>
              <a:rPr lang="tr-TR" sz="2200" b="1" dirty="0"/>
              <a:t> </a:t>
            </a:r>
            <a:r>
              <a:rPr lang="tr-TR" sz="2200" b="1" dirty="0" err="1"/>
              <a:t>Perspectives</a:t>
            </a:r>
            <a:r>
              <a:rPr lang="tr-TR" sz="2200" b="1" dirty="0"/>
              <a:t>, 2021-2022 Güz (</a:t>
            </a:r>
            <a:r>
              <a:rPr lang="tr-TR" sz="2200" b="1" dirty="0" err="1"/>
              <a:t>Dr.Öğr</a:t>
            </a:r>
            <a:r>
              <a:rPr lang="tr-TR" sz="2200" b="1" dirty="0"/>
              <a:t>. </a:t>
            </a:r>
            <a:r>
              <a:rPr lang="tr-TR" sz="2200" b="1" dirty="0" err="1"/>
              <a:t>Üy</a:t>
            </a:r>
            <a:r>
              <a:rPr lang="tr-TR" sz="2200" b="1" dirty="0"/>
              <a:t>. Altuğ KASALI) – İYTE Mimarlık Böl. Doktora Programı</a:t>
            </a:r>
          </a:p>
          <a:p>
            <a:pPr algn="just" hangingPunct="1"/>
            <a:r>
              <a:rPr lang="tr-TR" sz="2200" b="1" dirty="0"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Ozan Uştuk</a:t>
            </a:r>
          </a:p>
          <a:p>
            <a:pPr marL="342900" indent="-342900" algn="just" hangingPunct="1">
              <a:buFont typeface="Courier New" panose="02070309020205020404" pitchFamily="49" charset="0"/>
              <a:buChar char="o"/>
            </a:pPr>
            <a:r>
              <a:rPr lang="tr-TR" sz="2200" b="1" dirty="0"/>
              <a:t>“</a:t>
            </a:r>
            <a:r>
              <a:rPr lang="en-GB" sz="2200" b="1" dirty="0"/>
              <a:t>LIVING TOGETHER</a:t>
            </a:r>
            <a:r>
              <a:rPr lang="tr-TR" sz="2200" b="1" dirty="0"/>
              <a:t> </a:t>
            </a:r>
            <a:r>
              <a:rPr lang="en-GB" sz="2200" b="1" dirty="0"/>
              <a:t>SUMMIT 2021 (Bir </a:t>
            </a:r>
            <a:r>
              <a:rPr lang="en-GB" sz="2200" b="1" dirty="0" err="1"/>
              <a:t>Arada</a:t>
            </a:r>
            <a:r>
              <a:rPr lang="en-GB" sz="2200" b="1" dirty="0"/>
              <a:t> </a:t>
            </a:r>
            <a:r>
              <a:rPr lang="en-GB" sz="2200" b="1" dirty="0" err="1"/>
              <a:t>Yaşam</a:t>
            </a:r>
            <a:r>
              <a:rPr lang="en-GB" sz="2200" b="1" dirty="0"/>
              <a:t> </a:t>
            </a:r>
            <a:r>
              <a:rPr lang="en-GB" sz="2200" b="1" dirty="0" err="1"/>
              <a:t>Zirvesi</a:t>
            </a:r>
            <a:r>
              <a:rPr lang="en-GB" sz="2200" b="1" dirty="0"/>
              <a:t> 2021)</a:t>
            </a:r>
            <a:r>
              <a:rPr lang="tr-TR" sz="2200" b="1" dirty="0"/>
              <a:t> (</a:t>
            </a:r>
            <a:r>
              <a:rPr lang="tr-TR" sz="2200" b="1" dirty="0" err="1"/>
              <a:t>Discussant</a:t>
            </a:r>
            <a:r>
              <a:rPr lang="tr-TR" sz="2200" b="1" dirty="0"/>
              <a:t>) Tematik Atölye 1: Kentlerde Dayanıklılık Oluşturmak, İzmir Büyükşehir Belediyesi, 08.12.2021, çevrim içi platform: </a:t>
            </a:r>
            <a:r>
              <a:rPr lang="tr-TR" sz="2200" b="1" dirty="0" err="1"/>
              <a:t>Zoom</a:t>
            </a:r>
            <a:r>
              <a:rPr lang="tr-TR" sz="2200" b="1" dirty="0"/>
              <a:t>.</a:t>
            </a:r>
          </a:p>
          <a:p>
            <a:pPr marL="342900" indent="-342900" algn="just" hangingPunct="1">
              <a:buFont typeface="Courier New" panose="02070309020205020404" pitchFamily="49" charset="0"/>
              <a:buChar char="o"/>
            </a:pPr>
            <a:r>
              <a:rPr lang="tr-TR" sz="2200" b="1" dirty="0"/>
              <a:t>CHE384 Global </a:t>
            </a:r>
            <a:r>
              <a:rPr lang="tr-TR" sz="2200" b="1" dirty="0" err="1"/>
              <a:t>Sustainable</a:t>
            </a:r>
            <a:r>
              <a:rPr lang="tr-TR" sz="2200" b="1" dirty="0"/>
              <a:t> Development, 2021-2022 Güz (Prof. Dr. Selahattin YIILMAZ ve </a:t>
            </a:r>
            <a:r>
              <a:rPr lang="tr-TR" sz="2200" b="1" dirty="0" err="1"/>
              <a:t>Dr.Öğr.Üy</a:t>
            </a:r>
            <a:r>
              <a:rPr lang="tr-TR" sz="2200" b="1" dirty="0"/>
              <a:t>. Hatice E. OKTEN) – İYTE Kimya Müh. Böl.</a:t>
            </a:r>
            <a:endParaRPr lang="en-GB" sz="2200" b="1" dirty="0"/>
          </a:p>
          <a:p>
            <a:pPr marL="342900" indent="-342900" algn="just" hangingPunct="1">
              <a:buFont typeface="Courier New" panose="02070309020205020404" pitchFamily="49" charset="0"/>
              <a:buChar char="o"/>
            </a:pPr>
            <a:r>
              <a:rPr lang="tr-TR" sz="2200" b="1" dirty="0"/>
              <a:t>AR643 Design </a:t>
            </a:r>
            <a:r>
              <a:rPr lang="tr-TR" sz="2200" b="1" dirty="0" err="1"/>
              <a:t>Studies</a:t>
            </a:r>
            <a:r>
              <a:rPr lang="tr-TR" sz="2200" b="1" dirty="0"/>
              <a:t>: </a:t>
            </a:r>
            <a:r>
              <a:rPr lang="tr-TR" sz="2200" b="1" dirty="0" err="1"/>
              <a:t>Ethnographic</a:t>
            </a:r>
            <a:r>
              <a:rPr lang="tr-TR" sz="2200" b="1" dirty="0"/>
              <a:t> </a:t>
            </a:r>
            <a:r>
              <a:rPr lang="tr-TR" sz="2200" b="1" dirty="0" err="1"/>
              <a:t>Perspectives</a:t>
            </a:r>
            <a:r>
              <a:rPr lang="tr-TR" sz="2200" b="1" dirty="0"/>
              <a:t>, 2021-2022 Güz (</a:t>
            </a:r>
            <a:r>
              <a:rPr lang="tr-TR" sz="2200" b="1" dirty="0" err="1"/>
              <a:t>Dr.Öğr</a:t>
            </a:r>
            <a:r>
              <a:rPr lang="tr-TR" sz="2200" b="1" dirty="0"/>
              <a:t>. </a:t>
            </a:r>
            <a:r>
              <a:rPr lang="tr-TR" sz="2200" b="1" dirty="0" err="1"/>
              <a:t>Üy</a:t>
            </a:r>
            <a:r>
              <a:rPr lang="tr-TR" sz="2200" b="1" dirty="0"/>
              <a:t>. Altuğ KASALI) – İYTE Mimarlık Böl. Doktora Programı</a:t>
            </a:r>
          </a:p>
          <a:p>
            <a:pPr marL="342900" indent="-342900" algn="just" hangingPunct="1">
              <a:buFont typeface="Courier New" panose="02070309020205020404" pitchFamily="49" charset="0"/>
              <a:buChar char="o"/>
            </a:pPr>
            <a:r>
              <a:rPr lang="tr-TR" sz="2200" b="1" dirty="0"/>
              <a:t>"</a:t>
            </a:r>
            <a:r>
              <a:rPr lang="en-GB" sz="2200" b="1" dirty="0" err="1"/>
              <a:t>Kültürlerarası</a:t>
            </a:r>
            <a:r>
              <a:rPr lang="en-GB" sz="2200" b="1" dirty="0"/>
              <a:t> </a:t>
            </a:r>
            <a:r>
              <a:rPr lang="tr-TR" sz="2200" b="1" dirty="0"/>
              <a:t>B</a:t>
            </a:r>
            <a:r>
              <a:rPr lang="en-GB" sz="2200" b="1" dirty="0" err="1"/>
              <a:t>ir</a:t>
            </a:r>
            <a:r>
              <a:rPr lang="en-GB" sz="2200" b="1" dirty="0"/>
              <a:t> </a:t>
            </a:r>
            <a:r>
              <a:rPr lang="en-GB" sz="2200" b="1" dirty="0" err="1"/>
              <a:t>Müzakere</a:t>
            </a:r>
            <a:r>
              <a:rPr lang="en-GB" sz="2200" b="1" dirty="0"/>
              <a:t> </a:t>
            </a:r>
            <a:r>
              <a:rPr lang="en-GB" sz="2200" b="1" dirty="0" err="1"/>
              <a:t>ve</a:t>
            </a:r>
            <a:r>
              <a:rPr lang="en-GB" sz="2200" b="1" dirty="0"/>
              <a:t> </a:t>
            </a:r>
            <a:r>
              <a:rPr lang="en-GB" sz="2200" b="1" dirty="0" err="1"/>
              <a:t>Mücadele</a:t>
            </a:r>
            <a:r>
              <a:rPr lang="en-GB" sz="2200" b="1" dirty="0"/>
              <a:t> </a:t>
            </a:r>
            <a:r>
              <a:rPr lang="en-GB" sz="2200" b="1" dirty="0" err="1"/>
              <a:t>Alanı</a:t>
            </a:r>
            <a:r>
              <a:rPr lang="en-GB" sz="2200" b="1" dirty="0"/>
              <a:t> </a:t>
            </a:r>
            <a:r>
              <a:rPr lang="en-GB" sz="2200" b="1" dirty="0" err="1"/>
              <a:t>Olarak</a:t>
            </a:r>
            <a:r>
              <a:rPr lang="en-GB" sz="2200" b="1" dirty="0"/>
              <a:t> Roman </a:t>
            </a:r>
            <a:r>
              <a:rPr lang="en-GB" sz="2200" b="1" dirty="0" err="1"/>
              <a:t>Kimliği</a:t>
            </a:r>
            <a:r>
              <a:rPr lang="tr-TR" sz="2200" b="1" dirty="0"/>
              <a:t>", </a:t>
            </a:r>
            <a:r>
              <a:rPr lang="en-GB" sz="2200" b="1" dirty="0"/>
              <a:t>Ankara </a:t>
            </a:r>
            <a:r>
              <a:rPr lang="en-GB" sz="2200" b="1" dirty="0" err="1"/>
              <a:t>Üniversitesi</a:t>
            </a:r>
            <a:r>
              <a:rPr lang="en-GB" sz="2200" b="1" dirty="0"/>
              <a:t> </a:t>
            </a:r>
            <a:r>
              <a:rPr lang="en-GB" sz="2200" b="1" dirty="0" err="1"/>
              <a:t>Halkbilim</a:t>
            </a:r>
            <a:r>
              <a:rPr lang="en-GB" sz="2200" b="1" dirty="0"/>
              <a:t> </a:t>
            </a:r>
            <a:r>
              <a:rPr lang="tr-TR" sz="2200" b="1" dirty="0"/>
              <a:t>B</a:t>
            </a:r>
            <a:r>
              <a:rPr lang="en-GB" sz="2200" b="1" dirty="0" err="1"/>
              <a:t>ölümü</a:t>
            </a:r>
            <a:r>
              <a:rPr lang="tr-TR" sz="2200" b="1" dirty="0"/>
              <a:t> (Konferans)</a:t>
            </a:r>
            <a:endParaRPr lang="en-GB" sz="2200" b="1" dirty="0"/>
          </a:p>
          <a:p>
            <a:pPr algn="just" hangingPunct="1"/>
            <a:r>
              <a:rPr lang="tr-TR" sz="2200" b="1" dirty="0"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YG&amp;OU: </a:t>
            </a:r>
            <a:r>
              <a:rPr 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Şirince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Köyü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Tarımsal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Kalkınma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Kooperatifi’nin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düzenlediği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</a:t>
            </a:r>
            <a:r>
              <a:rPr 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Kıyamet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Kopmadan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Çalıştayı’na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22.12.2021 </a:t>
            </a:r>
            <a:r>
              <a:rPr 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tarihinde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katılarak </a:t>
            </a:r>
            <a:r>
              <a:rPr 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katkıda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bulun</a:t>
            </a:r>
            <a:r>
              <a:rPr lang="tr-TR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</a:t>
            </a:r>
            <a:r>
              <a:rPr lang="en-US" sz="2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muştur</a:t>
            </a:r>
            <a:r>
              <a:rPr lang="en-US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 hangingPunct="1"/>
            <a:endParaRPr lang="tr-TR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hangingPunct="1">
              <a:buFont typeface="Courier New" panose="02070309020205020404" pitchFamily="49" charset="0"/>
              <a:buChar char="o"/>
            </a:pP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5703040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165696" y="2287690"/>
            <a:ext cx="9073008" cy="7295762"/>
          </a:xfr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t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 Mart 2021 Dünya Kadınlar Günü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12 Mart 2021 İstiklal Marşının Kabulü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18  Mart 2021 Çanakkale Deniz Zaferi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 Mayıs 2021 Gençlik ve Spor Bayramı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12 Ekim 2021 Akademik Yıl Açılış Töreni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29 Ekim 2021 Cumhuriyet Bayramı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 Kasım 2021 Atatürk'ü </a:t>
            </a:r>
            <a:r>
              <a:rPr lang="tr-TR" sz="2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nma Programı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24 Kasım 2021 Öğretmenler Günü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13 Aralık 2021 "Okullarımızdaki Çeşmeleri Kullanıyoruz" </a:t>
            </a:r>
            <a:r>
              <a:rPr lang="tr-TR" sz="2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tkinliği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21 Aralık 2021 Teknopark Ödül Töreni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27 Aralık 2021 Urla Kermes Etkinliği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29 Aralık 2021 Yılbaşı Etkinliği</a:t>
            </a:r>
            <a:endParaRPr lang="tr-TR" sz="2200" b="1" dirty="0">
              <a:solidFill>
                <a:schemeClr val="bg2"/>
              </a:solidFill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453728" y="1143853"/>
            <a:ext cx="11521280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Gerçekleşmesine Katkıda Bulunulan Kültür, Sanat, Spor Faaliyetleri ve Önemli Günler</a:t>
            </a:r>
          </a:p>
          <a:p>
            <a:pPr marL="342900" indent="-342900" hangingPunct="1">
              <a:buFont typeface="Wingdings" panose="05000000000000000000" pitchFamily="2" charset="2"/>
              <a:buChar char="v"/>
            </a:pPr>
            <a:r>
              <a:rPr lang="tr-TR" sz="2400" b="1" dirty="0"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 </a:t>
            </a:r>
            <a:r>
              <a:rPr lang="tr-TR" sz="2400" b="1" dirty="0" err="1">
                <a:solidFill>
                  <a:srgbClr val="A4030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Okcu</a:t>
            </a:r>
            <a:endParaRPr lang="tr-TR" sz="2400" b="1" dirty="0">
              <a:solidFill>
                <a:srgbClr val="A403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hangingPunct="1"/>
            <a:endParaRPr lang="tr-TR" sz="2400" b="1" dirty="0">
              <a:solidFill>
                <a:srgbClr val="A403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hangingPunct="1"/>
            <a:endParaRPr lang="tr-TR" sz="2400" b="1" dirty="0">
              <a:solidFill>
                <a:srgbClr val="A403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79477-22DF-B34D-A392-EED4A47F2CF4}"/>
              </a:ext>
            </a:extLst>
          </p:cNvPr>
          <p:cNvSpPr/>
          <p:nvPr/>
        </p:nvSpPr>
        <p:spPr>
          <a:xfrm flipH="1">
            <a:off x="12551072" y="2742692"/>
            <a:ext cx="288032" cy="6840760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09F5CB23-C696-4CEA-A483-537F8E136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8357" y="2310679"/>
            <a:ext cx="624069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890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309712" y="2932584"/>
            <a:ext cx="6192688" cy="5256584"/>
          </a:xfr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t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 Mart 2021 Dünya Kadınlar Günü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18  Mart  2021  Çanakkale Deniz Zaferi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 Mayıs  2021 Gençlik ve Spor Bayramı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29 Ekim  2021 Cumhuriyet Bayramı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10 Kasım  2021 Atatürk'ü </a:t>
            </a:r>
            <a:r>
              <a:rPr lang="tr-T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tr-T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nma Programı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29 Aralık  2021 Yılbaşı Etkinliği</a:t>
            </a:r>
            <a:endParaRPr lang="tr-TR" sz="2400" b="1" dirty="0">
              <a:solidFill>
                <a:schemeClr val="bg2"/>
              </a:solidFill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309712" y="1420416"/>
            <a:ext cx="12241360" cy="36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sz="2800" b="1" dirty="0">
                <a:solidFill>
                  <a:schemeClr val="tx1"/>
                </a:solidFill>
              </a:rPr>
              <a:t>Gerçekleşmesine Katkıda Bulunulan Kültür, Sanat, Spor Faaliyetleri ve Önemli Günler</a:t>
            </a:r>
          </a:p>
          <a:p>
            <a:pPr hangingPunct="1"/>
            <a:endParaRPr lang="tr-TR" sz="2800" b="1" dirty="0">
              <a:solidFill>
                <a:srgbClr val="A403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hangingPunct="1">
              <a:buFont typeface="Wingdings" panose="05000000000000000000" pitchFamily="2" charset="2"/>
              <a:buChar char="v"/>
            </a:pPr>
            <a:r>
              <a:rPr lang="tr-TR" sz="2800" b="1" dirty="0">
                <a:solidFill>
                  <a:srgbClr val="A40304"/>
                </a:solidFill>
              </a:rPr>
              <a:t>Nüket Dalcı</a:t>
            </a:r>
          </a:p>
          <a:p>
            <a:pPr hangingPunct="1"/>
            <a:endParaRPr lang="tr-TR" sz="2800" b="1" dirty="0">
              <a:solidFill>
                <a:srgbClr val="A403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hangingPunct="1"/>
            <a:endParaRPr lang="tr-TR" sz="2800" b="1" dirty="0">
              <a:solidFill>
                <a:srgbClr val="A403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hangingPunct="1"/>
            <a:endParaRPr lang="tr-TR" sz="2800" b="1" dirty="0">
              <a:solidFill>
                <a:srgbClr val="A403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hangingPunct="1">
              <a:buFont typeface="Wingdings" panose="05000000000000000000" pitchFamily="2" charset="2"/>
              <a:buChar char="v"/>
            </a:pPr>
            <a:endParaRPr lang="tr-TR" sz="2800" b="1" dirty="0">
              <a:solidFill>
                <a:srgbClr val="A4030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hangingPunct="1"/>
            <a:endParaRPr lang="en-US" sz="2800" dirty="0">
              <a:solidFill>
                <a:srgbClr val="A40304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579477-22DF-B34D-A392-EED4A47F2CF4}"/>
              </a:ext>
            </a:extLst>
          </p:cNvPr>
          <p:cNvSpPr/>
          <p:nvPr/>
        </p:nvSpPr>
        <p:spPr>
          <a:xfrm flipH="1">
            <a:off x="6559322" y="2428528"/>
            <a:ext cx="288032" cy="6840760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EC5CD0E-F312-4483-9796-BD67F8E7A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236" y="1921293"/>
            <a:ext cx="5451417" cy="40885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6FE3497-AFB9-4DBC-AD29-74741E53A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236" y="6056916"/>
            <a:ext cx="5496852" cy="366456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5794354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425842" y="2428528"/>
            <a:ext cx="6876106" cy="3372733"/>
          </a:xfrm>
          <a:solidFill>
            <a:schemeClr val="tx2">
              <a:lumMod val="20000"/>
              <a:lumOff val="80000"/>
            </a:schemeClr>
          </a:solidFill>
        </p:spPr>
        <p:txBody>
          <a:bodyPr anchor="t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tr-TR" sz="2800" b="1" dirty="0" err="1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Öğr</a:t>
            </a: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Gör. Figen </a:t>
            </a:r>
            <a:r>
              <a:rPr lang="tr-TR" sz="2800" b="1" dirty="0" err="1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Ertuman</a:t>
            </a:r>
            <a:endParaRPr lang="tr-TR" sz="2800" b="1" dirty="0">
              <a:solidFill>
                <a:srgbClr val="A4030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Üniversiteler Arası Voleybol Müsabakaları (Kadın-Erkek)-Kasım 2021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Mezuniyet Töre</a:t>
            </a:r>
            <a:r>
              <a:rPr lang="tr-TR" sz="24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ni Kortej Sorumlusu-Eylül 2021</a:t>
            </a:r>
            <a:endParaRPr lang="tr-T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647534" y="1420416"/>
            <a:ext cx="11931424" cy="1296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sz="2800" b="1" dirty="0">
                <a:solidFill>
                  <a:schemeClr val="tx1"/>
                </a:solidFill>
              </a:rPr>
              <a:t>Gerçekleşmesine Katkıda Bulunulan Kültür, Sanat, Spor Faaliyetleri ve Önemli Günler</a:t>
            </a:r>
          </a:p>
          <a:p>
            <a:pPr hangingPunct="1"/>
            <a:endParaRPr lang="en-US" sz="2800" dirty="0">
              <a:solidFill>
                <a:srgbClr val="A40304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FCB5AC-54E4-AC48-838A-EE6458402F9F}"/>
              </a:ext>
            </a:extLst>
          </p:cNvPr>
          <p:cNvSpPr/>
          <p:nvPr/>
        </p:nvSpPr>
        <p:spPr>
          <a:xfrm>
            <a:off x="7321774" y="2471463"/>
            <a:ext cx="144016" cy="2857035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7856FB51-C898-4F87-A0F9-83599D3ED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816" y="5328498"/>
            <a:ext cx="5568619" cy="41764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8EA8FB4D-1433-4595-AA77-E5D2BA447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305" y="3168368"/>
            <a:ext cx="5269784" cy="39429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2058280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237702" y="2428529"/>
            <a:ext cx="6787479" cy="4536504"/>
          </a:xfrm>
          <a:solidFill>
            <a:schemeClr val="tx2">
              <a:lumMod val="20000"/>
              <a:lumOff val="80000"/>
            </a:schemeClr>
          </a:solidFill>
        </p:spPr>
        <p:txBody>
          <a:bodyPr anchor="t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tr-TR" sz="2800" b="1" dirty="0" err="1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Öğr</a:t>
            </a: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Gör. Hakim Özgür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Üniversiteler Arası Basketbol Müsabakaları (Erkek)-Aralık 2021 (Takım birinci lige yükseldi.)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İYTE Kadın-Erkek Tenis Takımı Seçmeleri (Ekim 2021)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2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İYTE Kadın-Erkek Tenis Takımı Seçmeleri (Kasım 2021)</a:t>
            </a: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237704" y="1348408"/>
            <a:ext cx="12341254" cy="1368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sz="2800" b="1" dirty="0">
                <a:solidFill>
                  <a:schemeClr val="tx1"/>
                </a:solidFill>
              </a:rPr>
              <a:t>Gerçekleşmesine Katkıda Bulunulan Kültür, Sanat, Spor Faaliyetleri ve Önemli Günler</a:t>
            </a:r>
          </a:p>
          <a:p>
            <a:pPr hangingPunct="1"/>
            <a:endParaRPr lang="en-US" sz="2800" dirty="0">
              <a:solidFill>
                <a:srgbClr val="A40304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FCB5AC-54E4-AC48-838A-EE6458402F9F}"/>
              </a:ext>
            </a:extLst>
          </p:cNvPr>
          <p:cNvSpPr/>
          <p:nvPr/>
        </p:nvSpPr>
        <p:spPr>
          <a:xfrm>
            <a:off x="7144234" y="2830393"/>
            <a:ext cx="216024" cy="2857035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73E9AAC-525A-4AD9-B31B-471961BAD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7920" y="1924472"/>
            <a:ext cx="4995889" cy="373997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428F1C0-449F-4A2A-87D7-497DA019C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312" y="5801261"/>
            <a:ext cx="5004498" cy="388237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1F74A311-02F2-4226-9177-4BE206407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769" y="6087296"/>
            <a:ext cx="6508087" cy="365266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67595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453728" y="3456400"/>
            <a:ext cx="6818542" cy="2716544"/>
          </a:xfrm>
          <a:solidFill>
            <a:schemeClr val="tx2">
              <a:lumMod val="20000"/>
              <a:lumOff val="80000"/>
            </a:schemeClr>
          </a:solidFill>
        </p:spPr>
        <p:txBody>
          <a:bodyPr anchor="t">
            <a:no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tr-TR" sz="2800" b="1" dirty="0" err="1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Öğr</a:t>
            </a: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Gör. </a:t>
            </a:r>
            <a:r>
              <a:rPr lang="tr-TR" sz="2800" b="1" dirty="0" err="1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Coşgu</a:t>
            </a:r>
            <a:r>
              <a:rPr lang="tr-TR" sz="2800" b="1" dirty="0">
                <a:solidFill>
                  <a:srgbClr val="A4030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Ateş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tr-TR" sz="2400" b="1" baseline="0" dirty="0">
                <a:solidFill>
                  <a:schemeClr val="tx1"/>
                </a:solidFill>
              </a:rPr>
              <a:t>Görsel Sanatlar Topluluğu, Teknik Materyal Kullanımı Workshop - Kasım 2021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tr-T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998344" y="484312"/>
            <a:ext cx="5328592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61166A4-C2A7-574C-BC53-4C120AD51C5D}"/>
              </a:ext>
            </a:extLst>
          </p:cNvPr>
          <p:cNvSpPr txBox="1">
            <a:spLocks/>
          </p:cNvSpPr>
          <p:nvPr/>
        </p:nvSpPr>
        <p:spPr>
          <a:xfrm>
            <a:off x="625630" y="1708448"/>
            <a:ext cx="11953328" cy="1008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sz="2800" b="1" dirty="0">
                <a:solidFill>
                  <a:schemeClr val="tx1"/>
                </a:solidFill>
              </a:rPr>
              <a:t>Gerçekleşmesine Katkıda Bulunulan Kültür, Sanat, Spor Faaliyetleri ve Önemli Günler</a:t>
            </a:r>
          </a:p>
          <a:p>
            <a:pPr hangingPunct="1"/>
            <a:endParaRPr lang="en-US" sz="2800" dirty="0">
              <a:solidFill>
                <a:srgbClr val="A40304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FCB5AC-54E4-AC48-838A-EE6458402F9F}"/>
              </a:ext>
            </a:extLst>
          </p:cNvPr>
          <p:cNvSpPr/>
          <p:nvPr/>
        </p:nvSpPr>
        <p:spPr>
          <a:xfrm>
            <a:off x="7298488" y="3386154"/>
            <a:ext cx="144016" cy="2857035"/>
          </a:xfrm>
          <a:prstGeom prst="rect">
            <a:avLst/>
          </a:prstGeom>
          <a:solidFill>
            <a:srgbClr val="A4030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ctr">
            <a:spAutoFit/>
          </a:bodyPr>
          <a:lstStyle/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TR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B93F307-CDFD-452D-89B0-56F87395B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813" y="2992994"/>
            <a:ext cx="5392062" cy="404404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1720005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583605" y="1492424"/>
            <a:ext cx="5270724" cy="936104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A40304"/>
                </a:solidFill>
              </a:rPr>
              <a:t>202</a:t>
            </a:r>
            <a:r>
              <a:rPr lang="tr-TR" b="1" dirty="0">
                <a:solidFill>
                  <a:srgbClr val="A40304"/>
                </a:solidFill>
              </a:rPr>
              <a:t>2</a:t>
            </a:r>
            <a:r>
              <a:rPr lang="en-US" b="1" dirty="0">
                <a:solidFill>
                  <a:srgbClr val="A40304"/>
                </a:solidFill>
              </a:rPr>
              <a:t> </a:t>
            </a:r>
            <a:r>
              <a:rPr lang="en-US" b="1" dirty="0" err="1">
                <a:solidFill>
                  <a:srgbClr val="A40304"/>
                </a:solidFill>
              </a:rPr>
              <a:t>Hedefleri</a:t>
            </a:r>
            <a:r>
              <a:rPr lang="tr-TR" b="1" dirty="0">
                <a:solidFill>
                  <a:srgbClr val="A40304"/>
                </a:solidFill>
              </a:rPr>
              <a:t>m</a:t>
            </a:r>
            <a:r>
              <a:rPr lang="en-US" b="1" dirty="0" err="1">
                <a:solidFill>
                  <a:srgbClr val="A40304"/>
                </a:solidFill>
              </a:rPr>
              <a:t>iz</a:t>
            </a:r>
            <a:r>
              <a:rPr lang="tr-TR" b="1" dirty="0">
                <a:solidFill>
                  <a:srgbClr val="A40304"/>
                </a:solidFill>
              </a:rPr>
              <a:t>:</a:t>
            </a:r>
          </a:p>
          <a:p>
            <a:endParaRPr lang="en-US" dirty="0"/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854328" y="484312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5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600" b="1" dirty="0">
                <a:solidFill>
                  <a:srgbClr val="A40304"/>
                </a:solidFill>
              </a:rPr>
              <a:t>202</a:t>
            </a:r>
            <a:r>
              <a:rPr lang="tr-TR" sz="3600" b="1" dirty="0">
                <a:solidFill>
                  <a:srgbClr val="A40304"/>
                </a:solidFill>
              </a:rPr>
              <a:t>2</a:t>
            </a:r>
            <a:r>
              <a:rPr lang="en-US" sz="3600" b="1" dirty="0">
                <a:solidFill>
                  <a:srgbClr val="A40304"/>
                </a:solidFill>
              </a:rPr>
              <a:t>’de </a:t>
            </a:r>
            <a:r>
              <a:rPr lang="en-US" sz="3600" b="1" dirty="0" err="1">
                <a:solidFill>
                  <a:srgbClr val="A40304"/>
                </a:solidFill>
              </a:rPr>
              <a:t>Yapılması</a:t>
            </a:r>
            <a:r>
              <a:rPr lang="en-US" sz="3600" b="1" dirty="0">
                <a:solidFill>
                  <a:srgbClr val="A40304"/>
                </a:solidFill>
              </a:rPr>
              <a:t> </a:t>
            </a:r>
            <a:r>
              <a:rPr lang="en-US" sz="3600" b="1" dirty="0" err="1">
                <a:solidFill>
                  <a:srgbClr val="A40304"/>
                </a:solidFill>
              </a:rPr>
              <a:t>Planlanan</a:t>
            </a:r>
            <a:r>
              <a:rPr lang="en-US" sz="3600" b="1" dirty="0">
                <a:solidFill>
                  <a:srgbClr val="A40304"/>
                </a:solidFill>
              </a:rPr>
              <a:t> </a:t>
            </a:r>
            <a:r>
              <a:rPr lang="en-US" sz="3600" b="1" dirty="0" err="1">
                <a:solidFill>
                  <a:srgbClr val="A40304"/>
                </a:solidFill>
              </a:rPr>
              <a:t>Çalışmalar</a:t>
            </a:r>
            <a:endParaRPr lang="en-US" sz="3600" b="1" dirty="0">
              <a:solidFill>
                <a:srgbClr val="A40304"/>
              </a:solidFill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583605" y="2428528"/>
            <a:ext cx="11679435" cy="3545582"/>
          </a:xfrm>
          <a:prstGeom prst="rect">
            <a:avLst/>
          </a:prstGeom>
          <a:solidFill>
            <a:schemeClr val="bg1"/>
          </a:solidFill>
          <a:ln w="12700" cap="flat">
            <a:solidFill>
              <a:schemeClr val="bg2"/>
            </a:solidFill>
            <a:miter lim="400000"/>
          </a:ln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6" tIns="48766" rIns="48766" bIns="48766" numCol="1" spcCol="38100" rtlCol="0" anchor="t">
            <a:spAutoFit/>
          </a:bodyPr>
          <a:lstStyle/>
          <a:p>
            <a:pPr algn="just"/>
            <a:r>
              <a:rPr kumimoji="0" lang="tr-TR" sz="28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1. Sosyal</a:t>
            </a:r>
            <a:r>
              <a:rPr kumimoji="0" lang="tr-TR" sz="28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 ve beşeri bilimler </a:t>
            </a:r>
            <a:r>
              <a:rPr lang="tr-TR" sz="2800" dirty="0">
                <a:solidFill>
                  <a:schemeClr val="tx1"/>
                </a:solidFill>
              </a:rPr>
              <a:t>alanlarında bilimsel toplantılar dizisi olarak başlattığımız kolokyumlarımıza </a:t>
            </a:r>
            <a:r>
              <a:rPr kumimoji="0" lang="tr-TR" sz="28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devam edilecektir.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kumimoji="0" lang="tr-TR" sz="2800" b="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Yıl içinde 5 bilimsel toplantı yapılması planlanmaktadır.</a:t>
            </a:r>
          </a:p>
          <a:p>
            <a:pPr algn="just"/>
            <a:endParaRPr kumimoji="0" lang="tr-TR" sz="2800" b="0" i="0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"/>
            </a:endParaRPr>
          </a:p>
          <a:p>
            <a:pPr algn="just"/>
            <a:r>
              <a:rPr lang="tr-TR" sz="2800" dirty="0">
                <a:solidFill>
                  <a:schemeClr val="tx1"/>
                </a:solidFill>
              </a:rPr>
              <a:t>2. Eğitim Planımızda güncellemeler devam edecektir. </a:t>
            </a:r>
          </a:p>
          <a:p>
            <a:pPr lvl="1" algn="just"/>
            <a:r>
              <a:rPr lang="tr-TR" sz="2800" dirty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tr-TR" sz="2800" dirty="0">
                <a:solidFill>
                  <a:schemeClr val="tx1"/>
                </a:solidFill>
              </a:rPr>
              <a:t>3. </a:t>
            </a:r>
            <a:r>
              <a:rPr kumimoji="0" lang="tr-TR" sz="2800" i="0" u="none" strike="noStrike" cap="none" spc="0" normalizeH="0" dirty="0">
                <a:ln>
                  <a:noFill/>
                </a:ln>
                <a:solidFill>
                  <a:schemeClr val="tx1"/>
                </a:solidFill>
                <a:effectLst/>
                <a:uFillTx/>
                <a:sym typeface="Helvetica Neue"/>
              </a:rPr>
              <a:t>Bölüm adımızın değişmesi için YÖK'e yeniden başvurulması planlanmaktadır.</a:t>
            </a:r>
            <a:endParaRPr kumimoji="0" lang="tr-TR" sz="2800" b="0" i="0" u="none" strike="noStrike" cap="none" spc="0" normalizeH="0" dirty="0">
              <a:ln>
                <a:noFill/>
              </a:ln>
              <a:solidFill>
                <a:schemeClr val="tx1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331967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3586076" y="1362164"/>
            <a:ext cx="5832648" cy="9935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</a:rPr>
              <a:t>BÖLÜMDEKİ ÖĞRETİM ÜYELERİ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1680" y="4966511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 dirty="0"/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F08E551-E2A1-4A6A-A976-0824BD7B6800}"/>
              </a:ext>
            </a:extLst>
          </p:cNvPr>
          <p:cNvSpPr txBox="1"/>
          <p:nvPr/>
        </p:nvSpPr>
        <p:spPr>
          <a:xfrm rot="10800000" flipV="1">
            <a:off x="222677" y="9125272"/>
            <a:ext cx="4374486" cy="4141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1600" b="1" dirty="0">
                <a:hlinkClick r:id="rId2"/>
              </a:rPr>
              <a:t>https://gk.iyte.edu.tr/akademik-personel/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3DFECD85-29F2-514B-91A3-6D743E837E89}"/>
              </a:ext>
            </a:extLst>
          </p:cNvPr>
          <p:cNvSpPr txBox="1">
            <a:spLocks/>
          </p:cNvSpPr>
          <p:nvPr/>
        </p:nvSpPr>
        <p:spPr>
          <a:xfrm>
            <a:off x="5479715" y="3347274"/>
            <a:ext cx="7075992" cy="188956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800" b="1" dirty="0">
                <a:solidFill>
                  <a:srgbClr val="A40304"/>
                </a:solidFill>
              </a:rPr>
              <a:t>10 tam zamanlı, 4 yarı zamanlı öğretim görevlisi çalışmaktadır</a:t>
            </a:r>
            <a:r>
              <a:rPr lang="tr-TR" sz="2800" b="1" dirty="0" smtClean="0">
                <a:solidFill>
                  <a:srgbClr val="A40304"/>
                </a:solidFill>
              </a:rPr>
              <a:t>. </a:t>
            </a:r>
            <a:r>
              <a:rPr lang="tr-TR" sz="2800" b="1" dirty="0" smtClean="0">
                <a:solidFill>
                  <a:schemeClr val="tx1"/>
                </a:solidFill>
              </a:rPr>
              <a:t>(Yaş ortalaması: 46,6)</a:t>
            </a:r>
            <a:endParaRPr lang="tr-TR" sz="2800" b="1" dirty="0">
              <a:solidFill>
                <a:schemeClr val="tx1"/>
              </a:solidFill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7C15356-D222-784C-B75B-2A20408707AB}"/>
              </a:ext>
            </a:extLst>
          </p:cNvPr>
          <p:cNvSpPr txBox="1">
            <a:spLocks/>
          </p:cNvSpPr>
          <p:nvPr/>
        </p:nvSpPr>
        <p:spPr>
          <a:xfrm>
            <a:off x="5479715" y="5649941"/>
            <a:ext cx="7075992" cy="145910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tr-TR" sz="2800" b="1" dirty="0">
                <a:solidFill>
                  <a:srgbClr val="A40304"/>
                </a:solidFill>
              </a:rPr>
              <a:t>1 bölüm sekreteri ile 1 temizlik görevlisi bulunmaktadır.</a:t>
            </a:r>
            <a:endParaRPr lang="en-US" sz="2800" b="1" dirty="0">
              <a:solidFill>
                <a:srgbClr val="A40304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9C82A3E-B132-AA4C-ABF1-B6D237A13AFC}"/>
              </a:ext>
            </a:extLst>
          </p:cNvPr>
          <p:cNvSpPr txBox="1">
            <a:spLocks/>
          </p:cNvSpPr>
          <p:nvPr/>
        </p:nvSpPr>
        <p:spPr>
          <a:xfrm>
            <a:off x="835198" y="3362575"/>
            <a:ext cx="4644517" cy="774966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ÖĞRETİM GÖREVLİLERİ</a:t>
            </a:r>
            <a:r>
              <a:rPr lang="tr-TR" sz="2800" b="1" dirty="0">
                <a:solidFill>
                  <a:schemeClr val="bg1"/>
                </a:solidFill>
              </a:rPr>
              <a:t>: 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FE11B8A-DF10-E843-BF12-3C07787420BC}"/>
              </a:ext>
            </a:extLst>
          </p:cNvPr>
          <p:cNvSpPr txBox="1">
            <a:spLocks/>
          </p:cNvSpPr>
          <p:nvPr/>
        </p:nvSpPr>
        <p:spPr>
          <a:xfrm>
            <a:off x="885774" y="5665241"/>
            <a:ext cx="4593941" cy="774966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sz="2800" b="1" dirty="0">
                <a:solidFill>
                  <a:schemeClr val="bg1"/>
                </a:solidFill>
              </a:rPr>
              <a:t>İDARİ PERSONEL</a:t>
            </a:r>
            <a:r>
              <a:rPr lang="tr-TR" sz="2800" b="1" dirty="0">
                <a:solidFill>
                  <a:schemeClr val="bg1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8965993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"/>
          </p:nvPr>
        </p:nvSpPr>
        <p:spPr>
          <a:xfrm>
            <a:off x="583605" y="2716560"/>
            <a:ext cx="11535419" cy="4094584"/>
          </a:xfr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127000" dir="8100000" algn="tr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/>
          <a:p>
            <a:endParaRPr lang="tr-TR" sz="2800" dirty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tr-TR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Tarih alanında öğretim görevlisi</a:t>
            </a: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tr-TR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Disiplinler arası alanlarda çalışıp ders verebilecek ve proje yazma potansiyeli olan yönetim bilimleri ve organizasyon alanında bir öğretim görevlisi (MAN 211 Mühendisler İçin İletişim ve Yönetim Becerileri)</a:t>
            </a:r>
          </a:p>
        </p:txBody>
      </p:sp>
      <p:sp>
        <p:nvSpPr>
          <p:cNvPr id="3" name="Text Placeholder 1"/>
          <p:cNvSpPr txBox="1">
            <a:spLocks/>
          </p:cNvSpPr>
          <p:nvPr/>
        </p:nvSpPr>
        <p:spPr>
          <a:xfrm>
            <a:off x="5854328" y="484312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5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600" b="1" dirty="0">
                <a:solidFill>
                  <a:srgbClr val="A40304"/>
                </a:solidFill>
              </a:rPr>
              <a:t>202</a:t>
            </a:r>
            <a:r>
              <a:rPr lang="tr-TR" sz="3600" b="1" dirty="0">
                <a:solidFill>
                  <a:srgbClr val="A40304"/>
                </a:solidFill>
              </a:rPr>
              <a:t>2</a:t>
            </a:r>
            <a:r>
              <a:rPr lang="en-US" sz="3600" b="1" dirty="0">
                <a:solidFill>
                  <a:srgbClr val="A40304"/>
                </a:solidFill>
              </a:rPr>
              <a:t>’de </a:t>
            </a:r>
            <a:r>
              <a:rPr lang="en-US" sz="3600" b="1" dirty="0" err="1">
                <a:solidFill>
                  <a:srgbClr val="A40304"/>
                </a:solidFill>
              </a:rPr>
              <a:t>Yapılması</a:t>
            </a:r>
            <a:r>
              <a:rPr lang="en-US" sz="3600" b="1" dirty="0">
                <a:solidFill>
                  <a:srgbClr val="A40304"/>
                </a:solidFill>
              </a:rPr>
              <a:t> </a:t>
            </a:r>
            <a:r>
              <a:rPr lang="en-US" sz="3600" b="1" dirty="0" err="1">
                <a:solidFill>
                  <a:srgbClr val="A40304"/>
                </a:solidFill>
              </a:rPr>
              <a:t>Planlanan</a:t>
            </a:r>
            <a:r>
              <a:rPr lang="en-US" sz="3600" b="1" dirty="0">
                <a:solidFill>
                  <a:srgbClr val="A40304"/>
                </a:solidFill>
              </a:rPr>
              <a:t> </a:t>
            </a:r>
            <a:r>
              <a:rPr lang="en-US" sz="3600" b="1" dirty="0" err="1">
                <a:solidFill>
                  <a:srgbClr val="A40304"/>
                </a:solidFill>
              </a:rPr>
              <a:t>Çalışmalar</a:t>
            </a:r>
            <a:endParaRPr lang="en-US" sz="3600" b="1" dirty="0">
              <a:solidFill>
                <a:srgbClr val="A40304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F0AAE5B-EB89-C042-A4C6-579FEABBA908}"/>
              </a:ext>
            </a:extLst>
          </p:cNvPr>
          <p:cNvSpPr txBox="1">
            <a:spLocks/>
          </p:cNvSpPr>
          <p:nvPr/>
        </p:nvSpPr>
        <p:spPr>
          <a:xfrm>
            <a:off x="583605" y="1492424"/>
            <a:ext cx="5126708" cy="936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rmAutofit fontScale="925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b="1" dirty="0">
                <a:solidFill>
                  <a:srgbClr val="A40304"/>
                </a:solidFill>
              </a:rPr>
              <a:t>İstihdam Hedeflerimiz</a:t>
            </a:r>
          </a:p>
          <a:p>
            <a:pPr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75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DBFBF7D-03D8-468B-A079-0FEB5663B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936" y="1060376"/>
            <a:ext cx="7954558" cy="44644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4F2B7FB3-65D4-4AAF-99B5-DDABFCDAD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985" y="5668888"/>
            <a:ext cx="7010459" cy="392933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6709260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4" name="image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0"/>
            <a:ext cx="13004800" cy="77724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6" name="Shape 1656"/>
          <p:cNvSpPr/>
          <p:nvPr/>
        </p:nvSpPr>
        <p:spPr>
          <a:xfrm>
            <a:off x="-1363623" y="600697"/>
            <a:ext cx="7084074" cy="290574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>
            <a:spAutoFit/>
          </a:bodyPr>
          <a:lstStyle>
            <a:lvl1pPr algn="ctr">
              <a:defRPr sz="1400">
                <a:solidFill>
                  <a:srgbClr val="535353"/>
                </a:solidFill>
                <a:latin typeface="Trajan Pro"/>
                <a:ea typeface="Trajan Pro"/>
                <a:cs typeface="Trajan Pro"/>
                <a:sym typeface="Trajan Pro"/>
              </a:defRPr>
            </a:lvl1pPr>
          </a:lstStyle>
          <a:p>
            <a:r>
              <a:t>İZMİR YÜKSEK TEKNOLOJİ ENSTİTÜSÜ</a:t>
            </a:r>
          </a:p>
        </p:txBody>
      </p:sp>
      <p:sp>
        <p:nvSpPr>
          <p:cNvPr id="1657" name="Shape 1657"/>
          <p:cNvSpPr/>
          <p:nvPr/>
        </p:nvSpPr>
        <p:spPr>
          <a:xfrm>
            <a:off x="332033" y="928104"/>
            <a:ext cx="11079321" cy="1"/>
          </a:xfrm>
          <a:prstGeom prst="line">
            <a:avLst/>
          </a:prstGeom>
          <a:ln w="50800">
            <a:solidFill>
              <a:srgbClr val="9A132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662" name="Group 1662"/>
          <p:cNvGrpSpPr/>
          <p:nvPr/>
        </p:nvGrpSpPr>
        <p:grpSpPr>
          <a:xfrm>
            <a:off x="332032" y="976234"/>
            <a:ext cx="702432" cy="157741"/>
            <a:chOff x="0" y="0"/>
            <a:chExt cx="702430" cy="157740"/>
          </a:xfrm>
        </p:grpSpPr>
        <p:sp>
          <p:nvSpPr>
            <p:cNvPr id="1658" name="Shape 1658"/>
            <p:cNvSpPr/>
            <p:nvPr/>
          </p:nvSpPr>
          <p:spPr>
            <a:xfrm>
              <a:off x="-1" y="-1"/>
              <a:ext cx="157741" cy="157742"/>
            </a:xfrm>
            <a:prstGeom prst="rect">
              <a:avLst/>
            </a:prstGeom>
            <a:solidFill>
              <a:srgbClr val="9A1320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59" name="Shape 1659"/>
            <p:cNvSpPr/>
            <p:nvPr/>
          </p:nvSpPr>
          <p:spPr>
            <a:xfrm>
              <a:off x="544690" y="-1"/>
              <a:ext cx="157741" cy="157742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60" name="Shape 1660"/>
            <p:cNvSpPr/>
            <p:nvPr/>
          </p:nvSpPr>
          <p:spPr>
            <a:xfrm>
              <a:off x="362977" y="-1"/>
              <a:ext cx="157741" cy="157742"/>
            </a:xfrm>
            <a:prstGeom prst="rect">
              <a:avLst/>
            </a:prstGeom>
            <a:solidFill>
              <a:srgbClr val="B4B5B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  <p:sp>
          <p:nvSpPr>
            <p:cNvPr id="1661" name="Shape 1661"/>
            <p:cNvSpPr/>
            <p:nvPr/>
          </p:nvSpPr>
          <p:spPr>
            <a:xfrm>
              <a:off x="181263" y="-1"/>
              <a:ext cx="157741" cy="157742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8766" tIns="48766" rIns="48766" bIns="48766" numCol="1" anchor="ctr">
              <a:noAutofit/>
            </a:bodyPr>
            <a:lstStyle/>
            <a:p>
              <a:pPr>
                <a:defRPr>
                  <a:latin typeface="Raleway"/>
                  <a:ea typeface="Raleway"/>
                  <a:cs typeface="Raleway"/>
                  <a:sym typeface="Raleway"/>
                </a:defRPr>
              </a:pPr>
              <a:endParaRPr/>
            </a:p>
          </p:txBody>
        </p:sp>
      </p:grpSp>
      <p:sp>
        <p:nvSpPr>
          <p:cNvPr id="1663" name="Shape 1663"/>
          <p:cNvSpPr/>
          <p:nvPr/>
        </p:nvSpPr>
        <p:spPr>
          <a:xfrm>
            <a:off x="11999138" y="9391267"/>
            <a:ext cx="157741" cy="157741"/>
          </a:xfrm>
          <a:prstGeom prst="rect">
            <a:avLst/>
          </a:prstGeom>
          <a:solidFill>
            <a:srgbClr val="9A1320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4" name="Shape 1664"/>
          <p:cNvSpPr/>
          <p:nvPr/>
        </p:nvSpPr>
        <p:spPr>
          <a:xfrm>
            <a:off x="12543827" y="9391267"/>
            <a:ext cx="157741" cy="15774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5" name="Shape 1665"/>
          <p:cNvSpPr/>
          <p:nvPr/>
        </p:nvSpPr>
        <p:spPr>
          <a:xfrm>
            <a:off x="12362113" y="9391267"/>
            <a:ext cx="157741" cy="157741"/>
          </a:xfrm>
          <a:prstGeom prst="rect">
            <a:avLst/>
          </a:prstGeom>
          <a:solidFill>
            <a:srgbClr val="B4B5B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6" name="Shape 1666"/>
          <p:cNvSpPr/>
          <p:nvPr/>
        </p:nvSpPr>
        <p:spPr>
          <a:xfrm>
            <a:off x="12180400" y="9391267"/>
            <a:ext cx="157741" cy="15774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8766" tIns="48766" rIns="48766" bIns="48766" anchor="ctr"/>
          <a:lstStyle/>
          <a:p>
            <a:pPr>
              <a:defRPr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67" name="Shape 1667"/>
          <p:cNvSpPr/>
          <p:nvPr/>
        </p:nvSpPr>
        <p:spPr>
          <a:xfrm>
            <a:off x="4582044" y="2122858"/>
            <a:ext cx="3840710" cy="656482"/>
          </a:xfrm>
          <a:prstGeom prst="rect">
            <a:avLst/>
          </a:prstGeom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457200">
              <a:defRPr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TEŞEKKÜRLER</a:t>
            </a:r>
          </a:p>
        </p:txBody>
      </p:sp>
      <p:pic>
        <p:nvPicPr>
          <p:cNvPr id="1669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969" y="3622374"/>
            <a:ext cx="4286862" cy="4286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562" y="52424"/>
            <a:ext cx="1440000" cy="144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 thruBlk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4" grpId="0" animBg="1" advAuto="0"/>
      <p:bldP spid="1667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1101800" y="0"/>
            <a:ext cx="11620266" cy="386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</a:rPr>
              <a:t>Öğretim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tr-TR" sz="2800" b="1" dirty="0">
                <a:solidFill>
                  <a:schemeClr val="tx1"/>
                </a:solidFill>
              </a:rPr>
              <a:t>Görevlisi </a:t>
            </a:r>
            <a:r>
              <a:rPr lang="en-US" sz="2800" b="1" dirty="0" err="1">
                <a:solidFill>
                  <a:schemeClr val="tx1"/>
                </a:solidFill>
              </a:rPr>
              <a:t>Başına</a:t>
            </a:r>
            <a:r>
              <a:rPr lang="tr-TR" sz="2800" b="1" dirty="0">
                <a:solidFill>
                  <a:schemeClr val="tx1"/>
                </a:solidFill>
              </a:rPr>
              <a:t> Düşen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tr-TR" sz="2800" b="1" dirty="0">
                <a:solidFill>
                  <a:schemeClr val="tx1"/>
                </a:solidFill>
              </a:rPr>
              <a:t>Lisans Öğrencisi Sayısı (2021):</a:t>
            </a: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604054"/>
              </p:ext>
            </p:extLst>
          </p:nvPr>
        </p:nvGraphicFramePr>
        <p:xfrm>
          <a:off x="282734" y="1996480"/>
          <a:ext cx="12439332" cy="736772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308456">
                  <a:extLst>
                    <a:ext uri="{9D8B030D-6E8A-4147-A177-3AD203B41FA5}">
                      <a16:colId xmlns:a16="http://schemas.microsoft.com/office/drawing/2014/main" val="1463966553"/>
                    </a:ext>
                  </a:extLst>
                </a:gridCol>
                <a:gridCol w="3663583">
                  <a:extLst>
                    <a:ext uri="{9D8B030D-6E8A-4147-A177-3AD203B41FA5}">
                      <a16:colId xmlns:a16="http://schemas.microsoft.com/office/drawing/2014/main" val="4153443781"/>
                    </a:ext>
                  </a:extLst>
                </a:gridCol>
                <a:gridCol w="3467293">
                  <a:extLst>
                    <a:ext uri="{9D8B030D-6E8A-4147-A177-3AD203B41FA5}">
                      <a16:colId xmlns:a16="http://schemas.microsoft.com/office/drawing/2014/main" val="2301832691"/>
                    </a:ext>
                  </a:extLst>
                </a:gridCol>
              </a:tblGrid>
              <a:tr h="771194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i="0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Zorunlu</a:t>
                      </a:r>
                      <a:r>
                        <a:rPr lang="tr-TR" sz="2400" b="1" i="0" u="none" strike="noStrike" baseline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ve Teknik Olmayan Seçmeli Dersler</a:t>
                      </a:r>
                      <a:endParaRPr lang="tr-TR" sz="24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2020-2021 BAHAR</a:t>
                      </a:r>
                      <a:endParaRPr lang="tr-TR" sz="24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2021-2022 GÜZ</a:t>
                      </a:r>
                      <a:endParaRPr lang="tr-TR" sz="24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470585"/>
                  </a:ext>
                </a:extLst>
              </a:tr>
              <a:tr h="773995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Öğretim Görevlisi </a:t>
                      </a:r>
                    </a:p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(Tam Zamanlı)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Öğrenci Sayısı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Öğrenci Sayısı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81421"/>
                  </a:ext>
                </a:extLst>
              </a:tr>
              <a:tr h="39197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Coşgu</a:t>
                      </a:r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Ateş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43 (3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72 (3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135987"/>
                  </a:ext>
                </a:extLst>
              </a:tr>
              <a:tr h="39197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Mine </a:t>
                      </a:r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Okcu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60 (3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53 (4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626939"/>
                  </a:ext>
                </a:extLst>
              </a:tr>
              <a:tr h="476504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Nüket Dalcı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56 (2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55 (3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159020"/>
                  </a:ext>
                </a:extLst>
              </a:tr>
              <a:tr h="39197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Hakim Özgür 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33 (3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36033"/>
                  </a:ext>
                </a:extLst>
              </a:tr>
              <a:tr h="39197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Figen </a:t>
                      </a:r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Ertuman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53 (2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68 (2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779378"/>
                  </a:ext>
                </a:extLst>
              </a:tr>
              <a:tr h="39197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Ozan </a:t>
                      </a:r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Uştuk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42 (2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28 (1 ders)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862766"/>
                  </a:ext>
                </a:extLst>
              </a:tr>
              <a:tr h="68570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Svetlana</a:t>
                      </a:r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tr-TR" sz="24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Pashaeva</a:t>
                      </a:r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   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55 (3 ders+1 YDYO)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70 (3 ders+1 YDYO)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384166"/>
                  </a:ext>
                </a:extLst>
              </a:tr>
              <a:tr h="39197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Ebru Aslan </a:t>
                      </a:r>
                      <a:r>
                        <a:rPr lang="tr-TR" sz="2400" b="1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Çallıoğlu</a:t>
                      </a:r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105 (4 ders)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117 (4 ders)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91169"/>
                  </a:ext>
                </a:extLst>
              </a:tr>
              <a:tr h="77399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Nuriye Ağar Demir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102 (3 ders)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048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124 (4 ders)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011202"/>
                  </a:ext>
                </a:extLst>
              </a:tr>
              <a:tr h="39197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Yasemin Özcan Gönülal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468 (3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497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619757"/>
                  </a:ext>
                </a:extLst>
              </a:tr>
              <a:tr h="391973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Doğan Evecen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476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506 (4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1995323"/>
                  </a:ext>
                </a:extLst>
              </a:tr>
              <a:tr h="750547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*Atatürk İlkeleri ve İnkılap Tarihi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858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dirty="0">
                          <a:solidFill>
                            <a:srgbClr val="C00000"/>
                          </a:solidFill>
                        </a:rPr>
                        <a:t>948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031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506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 txBox="1">
            <a:spLocks/>
          </p:cNvSpPr>
          <p:nvPr/>
        </p:nvSpPr>
        <p:spPr>
          <a:xfrm>
            <a:off x="957784" y="1348408"/>
            <a:ext cx="11125820" cy="8762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1101800" y="0"/>
            <a:ext cx="11620266" cy="38686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</a:rPr>
              <a:t>Öğretim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tr-TR" sz="2800" b="1" dirty="0">
                <a:solidFill>
                  <a:schemeClr val="tx1"/>
                </a:solidFill>
              </a:rPr>
              <a:t>görevlisi </a:t>
            </a:r>
            <a:r>
              <a:rPr lang="en-US" sz="2800" b="1" dirty="0" err="1">
                <a:solidFill>
                  <a:schemeClr val="tx1"/>
                </a:solidFill>
              </a:rPr>
              <a:t>başına</a:t>
            </a:r>
            <a:r>
              <a:rPr lang="tr-TR" sz="2800" b="1" dirty="0">
                <a:solidFill>
                  <a:schemeClr val="tx1"/>
                </a:solidFill>
              </a:rPr>
              <a:t> düşen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tr-TR" sz="2800" b="1" dirty="0">
                <a:solidFill>
                  <a:schemeClr val="tx1"/>
                </a:solidFill>
              </a:rPr>
              <a:t>lisans öğrencisi sayısı (2021):</a:t>
            </a:r>
          </a:p>
          <a:p>
            <a:pPr hangingPunct="1"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11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022894"/>
              </p:ext>
            </p:extLst>
          </p:nvPr>
        </p:nvGraphicFramePr>
        <p:xfrm>
          <a:off x="669752" y="2140496"/>
          <a:ext cx="11836288" cy="6795438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557791">
                  <a:extLst>
                    <a:ext uri="{9D8B030D-6E8A-4147-A177-3AD203B41FA5}">
                      <a16:colId xmlns:a16="http://schemas.microsoft.com/office/drawing/2014/main" val="1463966553"/>
                    </a:ext>
                  </a:extLst>
                </a:gridCol>
                <a:gridCol w="3122154">
                  <a:extLst>
                    <a:ext uri="{9D8B030D-6E8A-4147-A177-3AD203B41FA5}">
                      <a16:colId xmlns:a16="http://schemas.microsoft.com/office/drawing/2014/main" val="4153443781"/>
                    </a:ext>
                  </a:extLst>
                </a:gridCol>
                <a:gridCol w="3156343">
                  <a:extLst>
                    <a:ext uri="{9D8B030D-6E8A-4147-A177-3AD203B41FA5}">
                      <a16:colId xmlns:a16="http://schemas.microsoft.com/office/drawing/2014/main" val="2301832691"/>
                    </a:ext>
                  </a:extLst>
                </a:gridCol>
              </a:tblGrid>
              <a:tr h="841511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i="0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Zorunlu</a:t>
                      </a:r>
                      <a:r>
                        <a:rPr lang="tr-TR" sz="2400" b="1" i="0" u="none" strike="noStrike" baseline="0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 ve Teknik Olmayan Seçmeli Dersler</a:t>
                      </a:r>
                      <a:endParaRPr lang="tr-TR" sz="24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2019-2020 BAHAR</a:t>
                      </a:r>
                      <a:endParaRPr lang="tr-TR" sz="24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2020-2021 GÜZ</a:t>
                      </a:r>
                      <a:endParaRPr lang="tr-TR" sz="2400" b="1" i="0" u="none" strike="noStrike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470585"/>
                  </a:ext>
                </a:extLst>
              </a:tr>
              <a:tr h="841511"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Öğretim Görevlisi </a:t>
                      </a:r>
                    </a:p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(Yarı Zamanlı)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Öğrenci Sayısı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r-TR" sz="2400" b="1" u="none" strike="noStrike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Öğrenci Sayısı</a:t>
                      </a:r>
                      <a:endParaRPr lang="tr-TR" sz="2400" b="1" i="0" u="none" strike="noStrike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81421"/>
                  </a:ext>
                </a:extLst>
              </a:tr>
              <a:tr h="84151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Aytuna</a:t>
                      </a:r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Tosunoğlu Çalık </a:t>
                      </a:r>
                    </a:p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(Yaratıcılık)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50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49 (2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135987"/>
                  </a:ext>
                </a:extLst>
              </a:tr>
              <a:tr h="84151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Füsun </a:t>
                      </a:r>
                      <a:r>
                        <a:rPr lang="tr-TR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Singi</a:t>
                      </a:r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(Marka Patent Fikrî Haklar)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20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30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9626939"/>
                  </a:ext>
                </a:extLst>
              </a:tr>
              <a:tr h="1407848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Uğur Aydın</a:t>
                      </a:r>
                    </a:p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(İşletmeler ve İş Yaşamı)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30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159020"/>
                  </a:ext>
                </a:extLst>
              </a:tr>
              <a:tr h="118003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Papatya </a:t>
                      </a:r>
                      <a:r>
                        <a:rPr lang="tr-TR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Karkıner</a:t>
                      </a:r>
                      <a:endParaRPr lang="tr-TR" sz="2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(MAN 211 Mühendisler İçin İletişim Yönetim ve Becerileri)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121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  <a:p>
                      <a:pPr algn="ctr" fontAlgn="ctr"/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tr-TR" sz="2400" b="1" i="0" u="none" strike="noStrike" dirty="0">
                        <a:solidFill>
                          <a:srgbClr val="A40304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36033"/>
                  </a:ext>
                </a:extLst>
              </a:tr>
              <a:tr h="841511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Hür </a:t>
                      </a:r>
                      <a:r>
                        <a:rPr lang="tr-TR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Bersam</a:t>
                      </a:r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tr-TR" sz="24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Sidal</a:t>
                      </a:r>
                      <a:r>
                        <a:rPr lang="tr-TR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Bolat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26 (1 ders)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2400" b="1" i="0" u="none" strike="noStrike" dirty="0">
                          <a:solidFill>
                            <a:srgbClr val="A40304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0994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48887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669752" y="1276400"/>
            <a:ext cx="4896544" cy="995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3200" b="1" dirty="0">
                <a:solidFill>
                  <a:srgbClr val="A40304"/>
                </a:solidFill>
              </a:rPr>
              <a:t>BÖLÜM FAALİYETLERİ</a:t>
            </a:r>
            <a:endParaRPr lang="tr-TR" sz="3200" b="1" dirty="0">
              <a:solidFill>
                <a:srgbClr val="A40304"/>
              </a:solidFill>
            </a:endParaRPr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7EF85A2-4133-0C4A-B5EB-9B8D1343F1F3}"/>
              </a:ext>
            </a:extLst>
          </p:cNvPr>
          <p:cNvSpPr txBox="1">
            <a:spLocks/>
          </p:cNvSpPr>
          <p:nvPr/>
        </p:nvSpPr>
        <p:spPr>
          <a:xfrm>
            <a:off x="453727" y="1852464"/>
            <a:ext cx="10081121" cy="2016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342900" indent="-342900" hangingPunct="1">
              <a:lnSpc>
                <a:spcPct val="100000"/>
              </a:lnSpc>
              <a:buFont typeface="Courier New" panose="02070309020205020404" pitchFamily="49" charset="0"/>
              <a:buChar char="o"/>
            </a:pPr>
            <a:r>
              <a:rPr lang="tr-TR" sz="2800" b="1" dirty="0">
                <a:solidFill>
                  <a:schemeClr val="tx1"/>
                </a:solidFill>
              </a:rPr>
              <a:t>Çevrim içi ortamda 6 kolokyum düzenlenmiştir.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60E51D0-4840-45DB-96A8-22ECDC133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" y="2637825"/>
            <a:ext cx="6476186" cy="64941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436C200-3735-4BD2-BAFC-2764287AE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24" y="2637824"/>
            <a:ext cx="6286376" cy="64941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1255333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453728" y="1919107"/>
            <a:ext cx="2520280" cy="923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sz="2800" b="1" dirty="0">
                <a:solidFill>
                  <a:schemeClr val="tx1"/>
                </a:solidFill>
              </a:rPr>
              <a:t>Kolokyumlar: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37704" y="4392504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B3AA129-EE94-664C-A8C8-B32AED34BD44}"/>
              </a:ext>
            </a:extLst>
          </p:cNvPr>
          <p:cNvSpPr txBox="1">
            <a:spLocks/>
          </p:cNvSpPr>
          <p:nvPr/>
        </p:nvSpPr>
        <p:spPr>
          <a:xfrm>
            <a:off x="453728" y="1348408"/>
            <a:ext cx="6192688" cy="1368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3200" b="1" dirty="0">
                <a:solidFill>
                  <a:srgbClr val="A40304"/>
                </a:solidFill>
              </a:rPr>
              <a:t>BÖLÜM FAALİYETLERİ</a:t>
            </a:r>
            <a:endParaRPr lang="tr-TR" sz="3200" b="1" dirty="0">
              <a:solidFill>
                <a:srgbClr val="A40304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F58C1A7-C126-4F1E-836E-B2BE31EE38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3016"/>
            <a:ext cx="6358384" cy="637604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BF132888-5A13-454D-A9AD-BD454B49F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103" y="2817781"/>
            <a:ext cx="6408712" cy="64265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357793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453728" y="1919107"/>
            <a:ext cx="2520280" cy="923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tr-TR" sz="2800" b="1" dirty="0">
                <a:solidFill>
                  <a:schemeClr val="tx1"/>
                </a:solidFill>
              </a:rPr>
              <a:t>Kolokyumlar: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>
          <a:xfrm>
            <a:off x="237704" y="4392504"/>
            <a:ext cx="5110766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endParaRPr lang="en-US" sz="2400" dirty="0"/>
          </a:p>
        </p:txBody>
      </p:sp>
      <p:sp>
        <p:nvSpPr>
          <p:cNvPr id="10" name="Text Placeholder 1"/>
          <p:cNvSpPr txBox="1">
            <a:spLocks/>
          </p:cNvSpPr>
          <p:nvPr/>
        </p:nvSpPr>
        <p:spPr>
          <a:xfrm>
            <a:off x="9742760" y="425982"/>
            <a:ext cx="1656184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b="1" dirty="0">
                <a:solidFill>
                  <a:srgbClr val="A40304"/>
                </a:solidFill>
              </a:rPr>
              <a:t>EĞİTİM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B3AA129-EE94-664C-A8C8-B32AED34BD44}"/>
              </a:ext>
            </a:extLst>
          </p:cNvPr>
          <p:cNvSpPr txBox="1">
            <a:spLocks/>
          </p:cNvSpPr>
          <p:nvPr/>
        </p:nvSpPr>
        <p:spPr>
          <a:xfrm>
            <a:off x="453728" y="1348408"/>
            <a:ext cx="6192688" cy="13681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t">
            <a:noAutofit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hangingPunct="1"/>
            <a:r>
              <a:rPr lang="en-US" sz="3200" b="1" dirty="0">
                <a:solidFill>
                  <a:srgbClr val="A40304"/>
                </a:solidFill>
              </a:rPr>
              <a:t>BÖLÜM FAALİYETLERİ</a:t>
            </a:r>
            <a:endParaRPr lang="tr-TR" sz="3200" b="1" dirty="0">
              <a:solidFill>
                <a:srgbClr val="A40304"/>
              </a:solidFill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BCE6CC2-914A-4FD1-9DC0-97F1A3DB5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7" y="2807722"/>
            <a:ext cx="6408713" cy="64265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1576B43E-C7C6-4DDE-A854-F464F796E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16" y="2834700"/>
            <a:ext cx="6408713" cy="642651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33324445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"/>
          <p:cNvSpPr txBox="1">
            <a:spLocks/>
          </p:cNvSpPr>
          <p:nvPr/>
        </p:nvSpPr>
        <p:spPr>
          <a:xfrm>
            <a:off x="5998344" y="359295"/>
            <a:ext cx="5472608" cy="484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6" tIns="48766" rIns="48766" bIns="48766" anchor="ctr">
            <a:normAutofit fontScale="85000" lnSpcReduction="20000"/>
          </a:bodyPr>
          <a:lstStyle>
            <a:lvl1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0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2768530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6pPr>
            <a:lvl7pPr marL="3225718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7pPr>
            <a:lvl8pPr marL="3682906" marR="0" indent="-482587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8pPr>
            <a:lvl9pPr marL="4140096" marR="0" indent="-482586" algn="l" defTabSz="1300446" rtl="0" latinLnBrk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r" hangingPunct="1"/>
            <a:r>
              <a:rPr lang="en-US" sz="3800" dirty="0">
                <a:solidFill>
                  <a:srgbClr val="C00000"/>
                </a:solidFill>
              </a:rPr>
              <a:t>AKADEMİK ÇIKTILAR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E4EF4AB-D4EE-8E40-8448-A0C18C14D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338817"/>
              </p:ext>
            </p:extLst>
          </p:nvPr>
        </p:nvGraphicFramePr>
        <p:xfrm>
          <a:off x="669752" y="1428547"/>
          <a:ext cx="11593288" cy="3673832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2898322">
                  <a:extLst>
                    <a:ext uri="{9D8B030D-6E8A-4147-A177-3AD203B41FA5}">
                      <a16:colId xmlns:a16="http://schemas.microsoft.com/office/drawing/2014/main" val="616792690"/>
                    </a:ext>
                  </a:extLst>
                </a:gridCol>
                <a:gridCol w="2898322">
                  <a:extLst>
                    <a:ext uri="{9D8B030D-6E8A-4147-A177-3AD203B41FA5}">
                      <a16:colId xmlns:a16="http://schemas.microsoft.com/office/drawing/2014/main" val="109557912"/>
                    </a:ext>
                  </a:extLst>
                </a:gridCol>
                <a:gridCol w="2898322">
                  <a:extLst>
                    <a:ext uri="{9D8B030D-6E8A-4147-A177-3AD203B41FA5}">
                      <a16:colId xmlns:a16="http://schemas.microsoft.com/office/drawing/2014/main" val="1725173723"/>
                    </a:ext>
                  </a:extLst>
                </a:gridCol>
                <a:gridCol w="2898322">
                  <a:extLst>
                    <a:ext uri="{9D8B030D-6E8A-4147-A177-3AD203B41FA5}">
                      <a16:colId xmlns:a16="http://schemas.microsoft.com/office/drawing/2014/main" val="352470937"/>
                    </a:ext>
                  </a:extLst>
                </a:gridCol>
              </a:tblGrid>
              <a:tr h="767461">
                <a:tc gridSpan="4">
                  <a:txBody>
                    <a:bodyPr/>
                    <a:lstStyle/>
                    <a:p>
                      <a:pPr algn="ctr"/>
                      <a:r>
                        <a:rPr lang="tr-TR" sz="3200" b="0" noProof="0" dirty="0">
                          <a:solidFill>
                            <a:schemeClr val="bg1"/>
                          </a:solidFill>
                        </a:rPr>
                        <a:t>SCI ve  Diğer Alan</a:t>
                      </a:r>
                      <a:r>
                        <a:rPr lang="tr-TR" sz="3200" b="0" baseline="0" noProof="0" dirty="0">
                          <a:solidFill>
                            <a:schemeClr val="bg1"/>
                          </a:solidFill>
                        </a:rPr>
                        <a:t> İndeksleri </a:t>
                      </a:r>
                      <a:r>
                        <a:rPr lang="tr-TR" sz="3200" b="0" noProof="0" dirty="0">
                          <a:solidFill>
                            <a:schemeClr val="bg1"/>
                          </a:solidFill>
                        </a:rPr>
                        <a:t>Yayın Sayısı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861985"/>
                  </a:ext>
                </a:extLst>
              </a:tr>
              <a:tr h="109637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0000"/>
                          </a:solidFill>
                        </a:rPr>
                        <a:t>Akademik</a:t>
                      </a:r>
                      <a:r>
                        <a:rPr lang="en-US" sz="2400" b="1" baseline="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rgbClr val="000000"/>
                          </a:solidFill>
                        </a:rPr>
                        <a:t>Personel</a:t>
                      </a:r>
                      <a:endParaRPr lang="en-US" sz="2400" b="1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2021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025625"/>
                  </a:ext>
                </a:extLst>
              </a:tr>
              <a:tr h="621278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Ozan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Uştuk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 (SSCI)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 (SSCI)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2 (</a:t>
                      </a:r>
                      <a:r>
                        <a:rPr lang="tr-TR" sz="2400" b="1" dirty="0" err="1">
                          <a:solidFill>
                            <a:schemeClr val="tx1"/>
                          </a:solidFill>
                        </a:rPr>
                        <a:t>Scopus</a:t>
                      </a:r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728576"/>
                  </a:ext>
                </a:extLst>
              </a:tr>
              <a:tr h="621278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Yasemin Özcan </a:t>
                      </a:r>
                      <a:r>
                        <a:rPr lang="tr-TR" sz="2400" b="1" dirty="0" err="1">
                          <a:solidFill>
                            <a:srgbClr val="A40304"/>
                          </a:solidFill>
                        </a:rPr>
                        <a:t>Gönülal</a:t>
                      </a:r>
                      <a:r>
                        <a:rPr lang="tr-TR" sz="2400" b="1" dirty="0">
                          <a:solidFill>
                            <a:srgbClr val="A40304"/>
                          </a:solidFill>
                        </a:rPr>
                        <a:t> &amp; Ozan Uştuk</a:t>
                      </a:r>
                      <a:endParaRPr lang="en-US" sz="2400" b="1" dirty="0">
                        <a:solidFill>
                          <a:srgbClr val="A40304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solidFill>
                            <a:schemeClr val="tx1"/>
                          </a:solidFill>
                        </a:rPr>
                        <a:t>1 (SCI)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7820904"/>
                  </a:ext>
                </a:extLst>
              </a:tr>
            </a:tbl>
          </a:graphicData>
        </a:graphic>
      </p:graphicFrame>
      <p:sp>
        <p:nvSpPr>
          <p:cNvPr id="5" name="Metin kutusu 4">
            <a:extLst>
              <a:ext uri="{FF2B5EF4-FFF2-40B4-BE49-F238E27FC236}">
                <a16:creationId xmlns:a16="http://schemas.microsoft.com/office/drawing/2014/main" id="{D6871EE5-E7B7-4389-B994-E75181C50BBF}"/>
              </a:ext>
            </a:extLst>
          </p:cNvPr>
          <p:cNvSpPr txBox="1"/>
          <p:nvPr/>
        </p:nvSpPr>
        <p:spPr>
          <a:xfrm>
            <a:off x="669752" y="5236840"/>
            <a:ext cx="11593288" cy="37240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0" indent="-342900" algn="just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tr-TR" sz="2400" b="1" dirty="0">
                <a:solidFill>
                  <a:srgbClr val="A40304"/>
                </a:solidFill>
                <a:effectLst/>
                <a:latin typeface="+mn-lt"/>
                <a:ea typeface="Times New Roman" panose="02020603050405020304" pitchFamily="18" charset="0"/>
              </a:rPr>
              <a:t>Yüceer, H., Baba, A., Gönülal, Y.Ö., </a:t>
            </a:r>
            <a:r>
              <a:rPr lang="tr-TR" b="1" dirty="0" err="1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Uştuk</a:t>
            </a:r>
            <a:r>
              <a:rPr lang="tr-TR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, O., </a:t>
            </a:r>
            <a:r>
              <a:rPr lang="tr-TR" sz="2400" b="1" i="1" dirty="0">
                <a:solidFill>
                  <a:srgbClr val="A40304"/>
                </a:solidFill>
                <a:effectLst/>
                <a:latin typeface="+mn-lt"/>
                <a:ea typeface="Times New Roman" panose="02020603050405020304" pitchFamily="18" charset="0"/>
              </a:rPr>
              <a:t>et al.</a:t>
            </a:r>
            <a:r>
              <a:rPr lang="tr-TR" sz="2400" b="1" dirty="0">
                <a:solidFill>
                  <a:srgbClr val="A40304"/>
                </a:solidFill>
                <a:effectLst/>
                <a:latin typeface="+mn-lt"/>
                <a:ea typeface="Times New Roman" panose="02020603050405020304" pitchFamily="18" charset="0"/>
              </a:rPr>
              <a:t> </a:t>
            </a:r>
            <a:r>
              <a:rPr lang="tr-TR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Valuing</a:t>
            </a:r>
            <a:r>
              <a:rPr lang="tr-TR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tr-TR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Groundwater</a:t>
            </a:r>
            <a:r>
              <a:rPr lang="tr-TR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tr-TR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Heritage</a:t>
            </a:r>
            <a:r>
              <a:rPr lang="tr-TR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: </a:t>
            </a:r>
            <a:r>
              <a:rPr lang="tr-TR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the</a:t>
            </a:r>
            <a:r>
              <a:rPr lang="tr-TR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tr-TR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Historic</a:t>
            </a:r>
            <a:r>
              <a:rPr lang="tr-TR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tr-TR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Wells</a:t>
            </a:r>
            <a:r>
              <a:rPr lang="tr-TR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of </a:t>
            </a:r>
            <a:r>
              <a:rPr lang="tr-TR" sz="240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Kadıovacık</a:t>
            </a:r>
            <a:r>
              <a:rPr lang="tr-TR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. </a:t>
            </a:r>
            <a:r>
              <a:rPr lang="tr-TR" sz="2400" i="1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Geoheritage</a:t>
            </a:r>
            <a:r>
              <a:rPr lang="tr-TR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 13,</a:t>
            </a:r>
            <a:r>
              <a:rPr lang="tr-TR" sz="2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 </a:t>
            </a:r>
            <a:r>
              <a:rPr lang="tr-TR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97 (2021). </a:t>
            </a:r>
            <a:r>
              <a:rPr lang="tr-TR" sz="2400" u="sng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https://doi.org/10.1007/s12371-021-00625-0</a:t>
            </a:r>
            <a:endParaRPr lang="tr-TR" sz="2400" u="sng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Uştuk, O. (2021)</a:t>
            </a:r>
            <a:r>
              <a:rPr lang="tr-TR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.</a:t>
            </a:r>
            <a:r>
              <a:rPr lang="en-GB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>
                <a:latin typeface="+mn-lt"/>
                <a:ea typeface="Times New Roman" panose="02020603050405020304" pitchFamily="18" charset="0"/>
              </a:rPr>
              <a:t>Roman </a:t>
            </a:r>
            <a:r>
              <a:rPr lang="en-GB" dirty="0" err="1">
                <a:latin typeface="+mn-lt"/>
                <a:ea typeface="Times New Roman" panose="02020603050405020304" pitchFamily="18" charset="0"/>
              </a:rPr>
              <a:t>Kimliğinin</a:t>
            </a:r>
            <a:r>
              <a:rPr lang="en-GB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latin typeface="+mn-lt"/>
                <a:ea typeface="Times New Roman" panose="02020603050405020304" pitchFamily="18" charset="0"/>
              </a:rPr>
              <a:t>Çatışmalı</a:t>
            </a:r>
            <a:r>
              <a:rPr lang="en-GB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latin typeface="+mn-lt"/>
                <a:ea typeface="Times New Roman" panose="02020603050405020304" pitchFamily="18" charset="0"/>
              </a:rPr>
              <a:t>İnşası</a:t>
            </a:r>
            <a:r>
              <a:rPr lang="en-GB" dirty="0">
                <a:latin typeface="+mn-lt"/>
                <a:ea typeface="Times New Roman" panose="02020603050405020304" pitchFamily="18" charset="0"/>
              </a:rPr>
              <a:t>: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>
                <a:latin typeface="+mn-lt"/>
                <a:ea typeface="Times New Roman" panose="02020603050405020304" pitchFamily="18" charset="0"/>
              </a:rPr>
              <a:t>“</a:t>
            </a:r>
            <a:r>
              <a:rPr lang="en-GB" dirty="0" err="1">
                <a:latin typeface="+mn-lt"/>
                <a:ea typeface="Times New Roman" panose="02020603050405020304" pitchFamily="18" charset="0"/>
              </a:rPr>
              <a:t>Fotokopi</a:t>
            </a:r>
            <a:r>
              <a:rPr lang="en-GB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latin typeface="+mn-lt"/>
                <a:ea typeface="Times New Roman" panose="02020603050405020304" pitchFamily="18" charset="0"/>
              </a:rPr>
              <a:t>Romanlık</a:t>
            </a:r>
            <a:r>
              <a:rPr lang="en-GB" dirty="0">
                <a:latin typeface="+mn-lt"/>
                <a:ea typeface="Times New Roman" panose="02020603050405020304" pitchFamily="18" charset="0"/>
              </a:rPr>
              <a:t>” </a:t>
            </a:r>
            <a:r>
              <a:rPr lang="en-GB" dirty="0" err="1">
                <a:latin typeface="+mn-lt"/>
                <a:ea typeface="Times New Roman" panose="02020603050405020304" pitchFamily="18" charset="0"/>
              </a:rPr>
              <a:t>Karşısında</a:t>
            </a:r>
            <a:r>
              <a:rPr lang="en-GB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latin typeface="+mn-lt"/>
                <a:ea typeface="Times New Roman" panose="02020603050405020304" pitchFamily="18" charset="0"/>
              </a:rPr>
              <a:t>Otantik</a:t>
            </a:r>
            <a:r>
              <a:rPr lang="en-GB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en-GB" dirty="0" err="1">
                <a:latin typeface="+mn-lt"/>
                <a:ea typeface="Times New Roman" panose="02020603050405020304" pitchFamily="18" charset="0"/>
              </a:rPr>
              <a:t>Romanlık</a:t>
            </a:r>
            <a:r>
              <a:rPr lang="en-GB" dirty="0">
                <a:latin typeface="+mn-lt"/>
                <a:ea typeface="Times New Roman" panose="02020603050405020304" pitchFamily="18" charset="0"/>
              </a:rPr>
              <a:t>. </a:t>
            </a:r>
            <a:r>
              <a:rPr lang="en-GB" dirty="0" err="1">
                <a:latin typeface="+mn-lt"/>
                <a:ea typeface="Times New Roman" panose="02020603050405020304" pitchFamily="18" charset="0"/>
              </a:rPr>
              <a:t>Folklor</a:t>
            </a:r>
            <a:r>
              <a:rPr lang="en-GB" dirty="0">
                <a:latin typeface="+mn-lt"/>
                <a:ea typeface="Times New Roman" panose="02020603050405020304" pitchFamily="18" charset="0"/>
              </a:rPr>
              <a:t>/</a:t>
            </a:r>
            <a:r>
              <a:rPr lang="en-GB" dirty="0" err="1">
                <a:latin typeface="+mn-lt"/>
                <a:ea typeface="Times New Roman" panose="02020603050405020304" pitchFamily="18" charset="0"/>
              </a:rPr>
              <a:t>Edebiyat</a:t>
            </a:r>
            <a:r>
              <a:rPr lang="en-GB" dirty="0">
                <a:latin typeface="+mn-lt"/>
                <a:ea typeface="Times New Roman" panose="02020603050405020304" pitchFamily="18" charset="0"/>
              </a:rPr>
              <a:t>, 27(105), 151-166.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 DOI: 10.22559/folklor.1271</a:t>
            </a:r>
          </a:p>
          <a:p>
            <a:pPr marL="342900" lvl="0" indent="-342900" algn="just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tr-TR" b="1" dirty="0">
                <a:solidFill>
                  <a:srgbClr val="A40304"/>
                </a:solidFill>
                <a:latin typeface="+mn-lt"/>
                <a:ea typeface="Times New Roman" panose="02020603050405020304" pitchFamily="18" charset="0"/>
              </a:rPr>
              <a:t>Uştuk, O. (2021). 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Romani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Communities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and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Transformative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Change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: A New 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Social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 Europe. Andrew 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Ryder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, 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Marius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 Taba 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And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Nidhi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Trehan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 (</a:t>
            </a:r>
            <a:r>
              <a:rPr lang="tr-TR" dirty="0" err="1">
                <a:latin typeface="+mn-lt"/>
                <a:ea typeface="Times New Roman" panose="02020603050405020304" pitchFamily="18" charset="0"/>
              </a:rPr>
              <a:t>Editors</a:t>
            </a:r>
            <a:r>
              <a:rPr lang="tr-TR" dirty="0">
                <a:latin typeface="+mn-lt"/>
                <a:ea typeface="Times New Roman" panose="02020603050405020304" pitchFamily="18" charset="0"/>
              </a:rPr>
              <a:t>). Folklor/Edebiyat. 27(3)-107 (Kitap Tanıtımı).</a:t>
            </a:r>
          </a:p>
        </p:txBody>
      </p:sp>
    </p:spTree>
    <p:extLst>
      <p:ext uri="{BB962C8B-B14F-4D97-AF65-F5344CB8AC3E}">
        <p14:creationId xmlns:p14="http://schemas.microsoft.com/office/powerpoint/2010/main" val="8724401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AAEDA"/>
      </a:accent1>
      <a:accent2>
        <a:srgbClr val="66CAC5"/>
      </a:accent2>
      <a:accent3>
        <a:srgbClr val="ED6566"/>
      </a:accent3>
      <a:accent4>
        <a:srgbClr val="FEC444"/>
      </a:accent4>
      <a:accent5>
        <a:srgbClr val="C86DAA"/>
      </a:accent5>
      <a:accent6>
        <a:srgbClr val="92D050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AAEDA"/>
      </a:accent1>
      <a:accent2>
        <a:srgbClr val="66CAC5"/>
      </a:accent2>
      <a:accent3>
        <a:srgbClr val="ED6566"/>
      </a:accent3>
      <a:accent4>
        <a:srgbClr val="FEC444"/>
      </a:accent4>
      <a:accent5>
        <a:srgbClr val="C86DAA"/>
      </a:accent5>
      <a:accent6>
        <a:srgbClr val="92D050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6" tIns="48766" rIns="48766" bIns="48766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3571</TotalTime>
  <Words>2175</Words>
  <Application>Microsoft Office PowerPoint</Application>
  <PresentationFormat>Özel</PresentationFormat>
  <Paragraphs>360</Paragraphs>
  <Slides>32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11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32</vt:i4>
      </vt:variant>
    </vt:vector>
  </HeadingPairs>
  <TitlesOfParts>
    <vt:vector size="44" baseType="lpstr">
      <vt:lpstr>Arial</vt:lpstr>
      <vt:lpstr>Calibri</vt:lpstr>
      <vt:lpstr>Courier New</vt:lpstr>
      <vt:lpstr>Gill Sans</vt:lpstr>
      <vt:lpstr>Helvetica</vt:lpstr>
      <vt:lpstr>Helvetica Neue</vt:lpstr>
      <vt:lpstr>Raleway</vt:lpstr>
      <vt:lpstr>Roboto</vt:lpstr>
      <vt:lpstr>Times New Roman</vt:lpstr>
      <vt:lpstr>Trajan Pro</vt:lpstr>
      <vt:lpstr>Wingdings</vt:lpstr>
      <vt:lpstr>Default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Yasemin Özcan Gönülal</dc:creator>
  <cp:lastModifiedBy>dogan-evecen</cp:lastModifiedBy>
  <cp:revision>338</cp:revision>
  <dcterms:modified xsi:type="dcterms:W3CDTF">2024-08-26T11:38:15Z</dcterms:modified>
</cp:coreProperties>
</file>