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376" r:id="rId3"/>
    <p:sldId id="365" r:id="rId4"/>
    <p:sldId id="440" r:id="rId5"/>
    <p:sldId id="405" r:id="rId6"/>
    <p:sldId id="406" r:id="rId7"/>
    <p:sldId id="407" r:id="rId8"/>
    <p:sldId id="377" r:id="rId9"/>
    <p:sldId id="419" r:id="rId10"/>
    <p:sldId id="398" r:id="rId11"/>
    <p:sldId id="421" r:id="rId12"/>
    <p:sldId id="423" r:id="rId13"/>
    <p:sldId id="422" r:id="rId14"/>
    <p:sldId id="451" r:id="rId15"/>
    <p:sldId id="425" r:id="rId16"/>
    <p:sldId id="426" r:id="rId17"/>
    <p:sldId id="429" r:id="rId18"/>
    <p:sldId id="453" r:id="rId19"/>
    <p:sldId id="444" r:id="rId20"/>
    <p:sldId id="415" r:id="rId21"/>
    <p:sldId id="441" r:id="rId22"/>
    <p:sldId id="434" r:id="rId23"/>
    <p:sldId id="442" r:id="rId24"/>
    <p:sldId id="375" r:id="rId25"/>
    <p:sldId id="386" r:id="rId26"/>
    <p:sldId id="448" r:id="rId27"/>
    <p:sldId id="450" r:id="rId28"/>
    <p:sldId id="414" r:id="rId29"/>
    <p:sldId id="445" r:id="rId30"/>
    <p:sldId id="446" r:id="rId31"/>
    <p:sldId id="447" r:id="rId32"/>
    <p:sldId id="432" r:id="rId33"/>
    <p:sldId id="438" r:id="rId34"/>
    <p:sldId id="443" r:id="rId35"/>
    <p:sldId id="431" r:id="rId36"/>
    <p:sldId id="452" r:id="rId37"/>
    <p:sldId id="373" r:id="rId38"/>
    <p:sldId id="439" r:id="rId39"/>
    <p:sldId id="306" r:id="rId4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  <p:extLst>
    <p:ext uri="{521415D9-36F7-43E2-AB2F-B90AF26B5E84}">
      <p14:sectionLst xmlns:p14="http://schemas.microsoft.com/office/powerpoint/2010/main">
        <p14:section name="Varsayılan Bölüm" id="{E0FD3015-4588-4F66-AF6B-5A2009524ABA}">
          <p14:sldIdLst>
            <p14:sldId id="256"/>
            <p14:sldId id="376"/>
            <p14:sldId id="365"/>
            <p14:sldId id="440"/>
            <p14:sldId id="405"/>
            <p14:sldId id="406"/>
            <p14:sldId id="407"/>
            <p14:sldId id="377"/>
            <p14:sldId id="419"/>
            <p14:sldId id="398"/>
            <p14:sldId id="421"/>
            <p14:sldId id="423"/>
            <p14:sldId id="422"/>
            <p14:sldId id="451"/>
            <p14:sldId id="425"/>
            <p14:sldId id="426"/>
            <p14:sldId id="429"/>
            <p14:sldId id="453"/>
            <p14:sldId id="444"/>
            <p14:sldId id="415"/>
            <p14:sldId id="441"/>
            <p14:sldId id="434"/>
            <p14:sldId id="442"/>
            <p14:sldId id="375"/>
            <p14:sldId id="386"/>
            <p14:sldId id="448"/>
            <p14:sldId id="450"/>
          </p14:sldIdLst>
        </p14:section>
        <p14:section name="Başlıksız Bölüm" id="{7AEF465B-E518-4169-B33D-3AA4373F0108}">
          <p14:sldIdLst>
            <p14:sldId id="414"/>
            <p14:sldId id="445"/>
            <p14:sldId id="446"/>
            <p14:sldId id="447"/>
            <p14:sldId id="432"/>
            <p14:sldId id="438"/>
            <p14:sldId id="443"/>
            <p14:sldId id="431"/>
            <p14:sldId id="452"/>
            <p14:sldId id="373"/>
            <p14:sldId id="439"/>
            <p14:sldId id="30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Kullanıcısı" initials="WK" lastIdx="0" clrIdx="0">
    <p:extLst>
      <p:ext uri="{19B8F6BF-5375-455C-9EA6-DF929625EA0E}">
        <p15:presenceInfo xmlns:p15="http://schemas.microsoft.com/office/powerpoint/2012/main" userId="Windows Kullanıcısı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0304"/>
    <a:srgbClr val="6600CC"/>
    <a:srgbClr val="CC99FF"/>
    <a:srgbClr val="CCC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D3E3F1"/>
          </a:solidFill>
        </a:fill>
      </a:tcStyle>
    </a:wholeTbl>
    <a:band2H>
      <a:tcTxStyle/>
      <a:tcStyle>
        <a:tcBdr/>
        <a:fill>
          <a:solidFill>
            <a:srgbClr val="EAF1F8"/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3E3F1"/>
          </a:solidFill>
        </a:fill>
      </a:tcStyle>
    </a:wholeTbl>
    <a:band2H>
      <a:tcTxStyle/>
      <a:tcStyle>
        <a:tcBdr/>
        <a:fill>
          <a:solidFill>
            <a:srgbClr val="EAF1F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D2D2"/>
          </a:solidFill>
        </a:fill>
      </a:tcStyle>
    </a:wholeTbl>
    <a:band2H>
      <a:tcTxStyle/>
      <a:tcStyle>
        <a:tcBdr/>
        <a:fill>
          <a:solidFill>
            <a:srgbClr val="FCEAE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EECF"/>
          </a:solidFill>
        </a:fill>
      </a:tcStyle>
    </a:wholeTbl>
    <a:band2H>
      <a:tcTxStyle/>
      <a:tcStyle>
        <a:tcBdr/>
        <a:fill>
          <a:solidFill>
            <a:srgbClr val="EEF6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38"/>
    <p:restoredTop sz="94666"/>
  </p:normalViewPr>
  <p:slideViewPr>
    <p:cSldViewPr>
      <p:cViewPr varScale="1">
        <p:scale>
          <a:sx n="49" d="100"/>
          <a:sy n="49" d="100"/>
        </p:scale>
        <p:origin x="714" y="3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2BD473-8775-C142-A662-1E474C8170A8}" type="doc">
      <dgm:prSet loTypeId="urn:microsoft.com/office/officeart/2005/8/layout/vList5" loCatId="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E80B51F-6DE7-3A45-9905-5CE4513F691C}">
      <dgm:prSet phldrT="[Text]" custT="1"/>
      <dgm:spPr/>
      <dgm:t>
        <a:bodyPr/>
        <a:lstStyle/>
        <a:p>
          <a:pPr algn="ctr">
            <a:lnSpc>
              <a:spcPct val="100000"/>
            </a:lnSpc>
          </a:pPr>
          <a:r>
            <a:rPr lang="en-US" sz="3200" b="1" dirty="0" err="1">
              <a:solidFill>
                <a:srgbClr val="A40304"/>
              </a:solidFill>
            </a:rPr>
            <a:t>Yasemin</a:t>
          </a:r>
          <a:r>
            <a:rPr lang="en-US" sz="3200" b="1" dirty="0">
              <a:solidFill>
                <a:srgbClr val="A40304"/>
              </a:solidFill>
            </a:rPr>
            <a:t> ÖZCAN GÖNÜLAL</a:t>
          </a:r>
        </a:p>
      </dgm:t>
    </dgm:pt>
    <dgm:pt modelId="{E4C69EEC-BB9E-AE40-89CB-7A30473C0A51}" type="parTrans" cxnId="{87B384AF-0EAD-6440-B590-BCAF193BA9BB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BE27C258-EC2A-D14C-9035-449AF42C0C64}" type="sibTrans" cxnId="{87B384AF-0EAD-6440-B590-BCAF193BA9BB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89FFD83F-347C-6743-AB3E-E56AD49C042D}">
      <dgm:prSet phldrT="[Text]" custT="1"/>
      <dgm:spPr/>
      <dgm:t>
        <a:bodyPr/>
        <a:lstStyle/>
        <a:p>
          <a:pPr algn="ctr"/>
          <a:r>
            <a:rPr lang="en-US" sz="3200" b="1" dirty="0" err="1">
              <a:solidFill>
                <a:srgbClr val="A40304"/>
              </a:solidFill>
            </a:rPr>
            <a:t>Ozan</a:t>
          </a:r>
          <a:r>
            <a:rPr lang="en-US" sz="3200" b="1" dirty="0">
              <a:solidFill>
                <a:srgbClr val="A40304"/>
              </a:solidFill>
            </a:rPr>
            <a:t> UŞTUK</a:t>
          </a:r>
        </a:p>
      </dgm:t>
    </dgm:pt>
    <dgm:pt modelId="{2119B426-C46F-6742-A412-7C24B041AB27}" type="parTrans" cxnId="{97ED31A9-1484-5E47-B1D7-13B119BEF1E5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6A559745-3E92-D04C-B619-93BA0711BCFB}" type="sibTrans" cxnId="{97ED31A9-1484-5E47-B1D7-13B119BEF1E5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B289A39F-E4F7-4543-AC9A-27A3FF195360}" type="pres">
      <dgm:prSet presAssocID="{312BD473-8775-C142-A662-1E474C8170A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F4F8546-F09C-9B41-A263-B765D9F832F6}" type="pres">
      <dgm:prSet presAssocID="{4E80B51F-6DE7-3A45-9905-5CE4513F691C}" presName="linNode" presStyleCnt="0"/>
      <dgm:spPr/>
    </dgm:pt>
    <dgm:pt modelId="{61424E6B-57F6-DC4A-8030-380399341503}" type="pres">
      <dgm:prSet presAssocID="{4E80B51F-6DE7-3A45-9905-5CE4513F691C}" presName="parentText" presStyleLbl="node1" presStyleIdx="0" presStyleCnt="2" custScaleX="94324" custScaleY="77832" custLinFactNeighborX="-12785" custLinFactNeighborY="-566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08C052D-4E2A-994E-AFE6-5A7CFD1C5166}" type="pres">
      <dgm:prSet presAssocID="{BE27C258-EC2A-D14C-9035-449AF42C0C64}" presName="sp" presStyleCnt="0"/>
      <dgm:spPr/>
    </dgm:pt>
    <dgm:pt modelId="{2513CA92-73A8-654C-8009-FC80D10AC81E}" type="pres">
      <dgm:prSet presAssocID="{89FFD83F-347C-6743-AB3E-E56AD49C042D}" presName="linNode" presStyleCnt="0"/>
      <dgm:spPr/>
    </dgm:pt>
    <dgm:pt modelId="{E369AD31-518B-6A4E-B2BE-56200C8D8D07}" type="pres">
      <dgm:prSet presAssocID="{89FFD83F-347C-6743-AB3E-E56AD49C042D}" presName="parentText" presStyleLbl="node1" presStyleIdx="1" presStyleCnt="2" custScaleX="91128" custScaleY="62562" custLinFactNeighborX="-9025" custLinFactNeighborY="44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A871089-082D-9747-923D-2526B3344FAF}" type="presOf" srcId="{89FFD83F-347C-6743-AB3E-E56AD49C042D}" destId="{E369AD31-518B-6A4E-B2BE-56200C8D8D07}" srcOrd="0" destOrd="0" presId="urn:microsoft.com/office/officeart/2005/8/layout/vList5"/>
    <dgm:cxn modelId="{C448808E-FA21-DC4D-9ADC-947AE06E9958}" type="presOf" srcId="{4E80B51F-6DE7-3A45-9905-5CE4513F691C}" destId="{61424E6B-57F6-DC4A-8030-380399341503}" srcOrd="0" destOrd="0" presId="urn:microsoft.com/office/officeart/2005/8/layout/vList5"/>
    <dgm:cxn modelId="{5C07FAE8-3CAF-884F-85DA-9D4A73E237CE}" type="presOf" srcId="{312BD473-8775-C142-A662-1E474C8170A8}" destId="{B289A39F-E4F7-4543-AC9A-27A3FF195360}" srcOrd="0" destOrd="0" presId="urn:microsoft.com/office/officeart/2005/8/layout/vList5"/>
    <dgm:cxn modelId="{97ED31A9-1484-5E47-B1D7-13B119BEF1E5}" srcId="{312BD473-8775-C142-A662-1E474C8170A8}" destId="{89FFD83F-347C-6743-AB3E-E56AD49C042D}" srcOrd="1" destOrd="0" parTransId="{2119B426-C46F-6742-A412-7C24B041AB27}" sibTransId="{6A559745-3E92-D04C-B619-93BA0711BCFB}"/>
    <dgm:cxn modelId="{87B384AF-0EAD-6440-B590-BCAF193BA9BB}" srcId="{312BD473-8775-C142-A662-1E474C8170A8}" destId="{4E80B51F-6DE7-3A45-9905-5CE4513F691C}" srcOrd="0" destOrd="0" parTransId="{E4C69EEC-BB9E-AE40-89CB-7A30473C0A51}" sibTransId="{BE27C258-EC2A-D14C-9035-449AF42C0C64}"/>
    <dgm:cxn modelId="{890CF78E-8687-BA4E-9925-DEBE6203F650}" type="presParOf" srcId="{B289A39F-E4F7-4543-AC9A-27A3FF195360}" destId="{DF4F8546-F09C-9B41-A263-B765D9F832F6}" srcOrd="0" destOrd="0" presId="urn:microsoft.com/office/officeart/2005/8/layout/vList5"/>
    <dgm:cxn modelId="{06FC8037-719B-A543-B610-00549906A3F3}" type="presParOf" srcId="{DF4F8546-F09C-9B41-A263-B765D9F832F6}" destId="{61424E6B-57F6-DC4A-8030-380399341503}" srcOrd="0" destOrd="0" presId="urn:microsoft.com/office/officeart/2005/8/layout/vList5"/>
    <dgm:cxn modelId="{21B5A072-A985-D842-A74E-8B38CCE883B9}" type="presParOf" srcId="{B289A39F-E4F7-4543-AC9A-27A3FF195360}" destId="{C08C052D-4E2A-994E-AFE6-5A7CFD1C5166}" srcOrd="1" destOrd="0" presId="urn:microsoft.com/office/officeart/2005/8/layout/vList5"/>
    <dgm:cxn modelId="{179EB57A-259B-1D47-86A0-C41B4BA1B543}" type="presParOf" srcId="{B289A39F-E4F7-4543-AC9A-27A3FF195360}" destId="{2513CA92-73A8-654C-8009-FC80D10AC81E}" srcOrd="2" destOrd="0" presId="urn:microsoft.com/office/officeart/2005/8/layout/vList5"/>
    <dgm:cxn modelId="{22062BC0-C199-9840-A695-F95A9684BA68}" type="presParOf" srcId="{2513CA92-73A8-654C-8009-FC80D10AC81E}" destId="{E369AD31-518B-6A4E-B2BE-56200C8D8D07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2BD473-8775-C142-A662-1E474C8170A8}" type="doc">
      <dgm:prSet loTypeId="urn:microsoft.com/office/officeart/2005/8/layout/vList5" loCatId="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C80F7EE-0799-EF4A-9C0C-E814961BB4FE}">
      <dgm:prSet phldrT="[Text]" custT="1"/>
      <dgm:spPr/>
      <dgm:t>
        <a:bodyPr/>
        <a:lstStyle/>
        <a:p>
          <a:pPr algn="ctr"/>
          <a:r>
            <a:rPr lang="en-US" sz="3200" b="1" dirty="0" err="1">
              <a:solidFill>
                <a:srgbClr val="A40304"/>
              </a:solidFill>
            </a:rPr>
            <a:t>Nuriye</a:t>
          </a:r>
          <a:r>
            <a:rPr lang="en-US" sz="3200" b="1" dirty="0">
              <a:solidFill>
                <a:srgbClr val="A40304"/>
              </a:solidFill>
            </a:rPr>
            <a:t> </a:t>
          </a:r>
          <a:r>
            <a:rPr lang="tr-TR" sz="3200" b="1" dirty="0">
              <a:solidFill>
                <a:srgbClr val="A40304"/>
              </a:solidFill>
            </a:rPr>
            <a:t>AĞAR</a:t>
          </a:r>
          <a:r>
            <a:rPr lang="en-US" sz="3200" b="1" dirty="0">
              <a:solidFill>
                <a:srgbClr val="A40304"/>
              </a:solidFill>
            </a:rPr>
            <a:t> D</a:t>
          </a:r>
          <a:r>
            <a:rPr lang="tr-TR" sz="3200" b="1" dirty="0">
              <a:solidFill>
                <a:srgbClr val="A40304"/>
              </a:solidFill>
            </a:rPr>
            <a:t>EMİR</a:t>
          </a:r>
          <a:endParaRPr lang="en-US" sz="3200" b="1" dirty="0">
            <a:solidFill>
              <a:srgbClr val="A40304"/>
            </a:solidFill>
          </a:endParaRPr>
        </a:p>
      </dgm:t>
    </dgm:pt>
    <dgm:pt modelId="{34826EFF-BB23-B445-A564-1998F67073D4}" type="parTrans" cxnId="{3C6A0C39-822A-6349-A01C-7837345E6064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EAC975D4-7429-FF45-BF36-609F187F6721}" type="sibTrans" cxnId="{3C6A0C39-822A-6349-A01C-7837345E6064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A682B3AF-D18F-0F4F-B3E9-E424B35806D5}">
      <dgm:prSet phldrT="[Text]" custT="1"/>
      <dgm:spPr/>
      <dgm:t>
        <a:bodyPr/>
        <a:lstStyle/>
        <a:p>
          <a:pPr algn="ctr"/>
          <a:r>
            <a:rPr lang="en-US" sz="3200" b="1" dirty="0">
              <a:solidFill>
                <a:srgbClr val="A40304"/>
              </a:solidFill>
            </a:rPr>
            <a:t>Ebru A</a:t>
          </a:r>
          <a:r>
            <a:rPr lang="tr-TR" sz="3200" b="1" dirty="0">
              <a:solidFill>
                <a:srgbClr val="A40304"/>
              </a:solidFill>
            </a:rPr>
            <a:t>SLAN ÇALLIOĞLU</a:t>
          </a:r>
          <a:endParaRPr lang="en-US" sz="3200" b="1" dirty="0">
            <a:solidFill>
              <a:srgbClr val="A40304"/>
            </a:solidFill>
          </a:endParaRPr>
        </a:p>
      </dgm:t>
    </dgm:pt>
    <dgm:pt modelId="{B9FA25AD-30AC-3947-80F3-1C219A014197}" type="parTrans" cxnId="{2CDA17DC-93D7-D749-B061-A70A4F177151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F6973816-8FFB-2842-A396-76B984D2EFAF}" type="sibTrans" cxnId="{2CDA17DC-93D7-D749-B061-A70A4F177151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B289A39F-E4F7-4543-AC9A-27A3FF195360}" type="pres">
      <dgm:prSet presAssocID="{312BD473-8775-C142-A662-1E474C8170A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82CB5139-2F3B-A341-A4B4-CCCD86D1C1F2}" type="pres">
      <dgm:prSet presAssocID="{6C80F7EE-0799-EF4A-9C0C-E814961BB4FE}" presName="linNode" presStyleCnt="0"/>
      <dgm:spPr/>
    </dgm:pt>
    <dgm:pt modelId="{3712FE0C-4E9F-5A4D-B574-D1E8BAF525C6}" type="pres">
      <dgm:prSet presAssocID="{6C80F7EE-0799-EF4A-9C0C-E814961BB4FE}" presName="parentText" presStyleLbl="node1" presStyleIdx="0" presStyleCnt="2" custScaleX="97977" custScaleY="33051" custLinFactNeighborX="-11551" custLinFactNeighborY="-1970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05C070F-F45D-7749-806D-369B7E9C378E}" type="pres">
      <dgm:prSet presAssocID="{EAC975D4-7429-FF45-BF36-609F187F6721}" presName="sp" presStyleCnt="0"/>
      <dgm:spPr/>
    </dgm:pt>
    <dgm:pt modelId="{FC007B4E-C704-E645-A5D8-388FA4A98322}" type="pres">
      <dgm:prSet presAssocID="{A682B3AF-D18F-0F4F-B3E9-E424B35806D5}" presName="linNode" presStyleCnt="0"/>
      <dgm:spPr/>
    </dgm:pt>
    <dgm:pt modelId="{A71294FD-E75D-FE49-AC52-F48AF7A2C36D}" type="pres">
      <dgm:prSet presAssocID="{A682B3AF-D18F-0F4F-B3E9-E424B35806D5}" presName="parentText" presStyleLbl="node1" presStyleIdx="1" presStyleCnt="2" custScaleX="97977" custScaleY="39307" custLinFactNeighborX="-10095" custLinFactNeighborY="-201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2CDA17DC-93D7-D749-B061-A70A4F177151}" srcId="{312BD473-8775-C142-A662-1E474C8170A8}" destId="{A682B3AF-D18F-0F4F-B3E9-E424B35806D5}" srcOrd="1" destOrd="0" parTransId="{B9FA25AD-30AC-3947-80F3-1C219A014197}" sibTransId="{F6973816-8FFB-2842-A396-76B984D2EFAF}"/>
    <dgm:cxn modelId="{5C07FAE8-3CAF-884F-85DA-9D4A73E237CE}" type="presOf" srcId="{312BD473-8775-C142-A662-1E474C8170A8}" destId="{B289A39F-E4F7-4543-AC9A-27A3FF195360}" srcOrd="0" destOrd="0" presId="urn:microsoft.com/office/officeart/2005/8/layout/vList5"/>
    <dgm:cxn modelId="{F4232B22-E00B-224B-88D7-E718D7D79F63}" type="presOf" srcId="{6C80F7EE-0799-EF4A-9C0C-E814961BB4FE}" destId="{3712FE0C-4E9F-5A4D-B574-D1E8BAF525C6}" srcOrd="0" destOrd="0" presId="urn:microsoft.com/office/officeart/2005/8/layout/vList5"/>
    <dgm:cxn modelId="{3C6A0C39-822A-6349-A01C-7837345E6064}" srcId="{312BD473-8775-C142-A662-1E474C8170A8}" destId="{6C80F7EE-0799-EF4A-9C0C-E814961BB4FE}" srcOrd="0" destOrd="0" parTransId="{34826EFF-BB23-B445-A564-1998F67073D4}" sibTransId="{EAC975D4-7429-FF45-BF36-609F187F6721}"/>
    <dgm:cxn modelId="{4A8E8E5F-CD83-7749-A5B0-37039B8A6CBD}" type="presOf" srcId="{A682B3AF-D18F-0F4F-B3E9-E424B35806D5}" destId="{A71294FD-E75D-FE49-AC52-F48AF7A2C36D}" srcOrd="0" destOrd="0" presId="urn:microsoft.com/office/officeart/2005/8/layout/vList5"/>
    <dgm:cxn modelId="{661AEB77-1F32-2449-91B3-05D02CD82175}" type="presParOf" srcId="{B289A39F-E4F7-4543-AC9A-27A3FF195360}" destId="{82CB5139-2F3B-A341-A4B4-CCCD86D1C1F2}" srcOrd="0" destOrd="0" presId="urn:microsoft.com/office/officeart/2005/8/layout/vList5"/>
    <dgm:cxn modelId="{0D5B144F-1088-0346-813D-48593E35B422}" type="presParOf" srcId="{82CB5139-2F3B-A341-A4B4-CCCD86D1C1F2}" destId="{3712FE0C-4E9F-5A4D-B574-D1E8BAF525C6}" srcOrd="0" destOrd="0" presId="urn:microsoft.com/office/officeart/2005/8/layout/vList5"/>
    <dgm:cxn modelId="{FD7591D5-6123-7846-93B0-62EB4AC2D2CE}" type="presParOf" srcId="{B289A39F-E4F7-4543-AC9A-27A3FF195360}" destId="{405C070F-F45D-7749-806D-369B7E9C378E}" srcOrd="1" destOrd="0" presId="urn:microsoft.com/office/officeart/2005/8/layout/vList5"/>
    <dgm:cxn modelId="{7BF5170A-B724-C94E-B0ED-CB3F419BD62F}" type="presParOf" srcId="{B289A39F-E4F7-4543-AC9A-27A3FF195360}" destId="{FC007B4E-C704-E645-A5D8-388FA4A98322}" srcOrd="2" destOrd="0" presId="urn:microsoft.com/office/officeart/2005/8/layout/vList5"/>
    <dgm:cxn modelId="{41682E71-28F2-7743-AF0E-157018322C3C}" type="presParOf" srcId="{FC007B4E-C704-E645-A5D8-388FA4A98322}" destId="{A71294FD-E75D-FE49-AC52-F48AF7A2C36D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2BD473-8775-C142-A662-1E474C8170A8}" type="doc">
      <dgm:prSet loTypeId="urn:microsoft.com/office/officeart/2005/8/layout/vList5" loCatId="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4C1192F-AECD-304F-9F31-870550B48CDB}">
      <dgm:prSet phldrT="[Text]" custT="1"/>
      <dgm:spPr/>
      <dgm:t>
        <a:bodyPr/>
        <a:lstStyle/>
        <a:p>
          <a:pPr algn="ctr"/>
          <a:r>
            <a:rPr lang="en-US" sz="3200" b="1" dirty="0" err="1">
              <a:solidFill>
                <a:srgbClr val="A40304"/>
              </a:solidFill>
            </a:rPr>
            <a:t>Doğan</a:t>
          </a:r>
          <a:r>
            <a:rPr lang="en-US" sz="3200" b="1" dirty="0">
              <a:solidFill>
                <a:srgbClr val="A40304"/>
              </a:solidFill>
            </a:rPr>
            <a:t> EVECEN</a:t>
          </a:r>
        </a:p>
      </dgm:t>
    </dgm:pt>
    <dgm:pt modelId="{86A9CF35-EEF7-D64F-967A-F736A7E98DDC}" type="parTrans" cxnId="{E7805F86-450A-6640-B60E-178B19FB90C3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532C4464-D3EB-C14B-87CD-D8F31BB41C68}" type="sibTrans" cxnId="{E7805F86-450A-6640-B60E-178B19FB90C3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B289A39F-E4F7-4543-AC9A-27A3FF195360}" type="pres">
      <dgm:prSet presAssocID="{312BD473-8775-C142-A662-1E474C8170A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AB83690F-D42A-9543-AD54-348B61093944}" type="pres">
      <dgm:prSet presAssocID="{A4C1192F-AECD-304F-9F31-870550B48CDB}" presName="linNode" presStyleCnt="0"/>
      <dgm:spPr/>
    </dgm:pt>
    <dgm:pt modelId="{6524BD47-0F7C-DE49-A60A-6B440414D73E}" type="pres">
      <dgm:prSet presAssocID="{A4C1192F-AECD-304F-9F31-870550B48CDB}" presName="parentText" presStyleLbl="node1" presStyleIdx="0" presStyleCnt="1" custScaleX="177029" custScaleY="41017" custLinFactNeighborX="-63781" custLinFactNeighborY="-27569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E7805F86-450A-6640-B60E-178B19FB90C3}" srcId="{312BD473-8775-C142-A662-1E474C8170A8}" destId="{A4C1192F-AECD-304F-9F31-870550B48CDB}" srcOrd="0" destOrd="0" parTransId="{86A9CF35-EEF7-D64F-967A-F736A7E98DDC}" sibTransId="{532C4464-D3EB-C14B-87CD-D8F31BB41C68}"/>
    <dgm:cxn modelId="{5C07FAE8-3CAF-884F-85DA-9D4A73E237CE}" type="presOf" srcId="{312BD473-8775-C142-A662-1E474C8170A8}" destId="{B289A39F-E4F7-4543-AC9A-27A3FF195360}" srcOrd="0" destOrd="0" presId="urn:microsoft.com/office/officeart/2005/8/layout/vList5"/>
    <dgm:cxn modelId="{233A66F3-5B20-3F45-AB54-6116862569EB}" type="presOf" srcId="{A4C1192F-AECD-304F-9F31-870550B48CDB}" destId="{6524BD47-0F7C-DE49-A60A-6B440414D73E}" srcOrd="0" destOrd="0" presId="urn:microsoft.com/office/officeart/2005/8/layout/vList5"/>
    <dgm:cxn modelId="{E4934A3C-94DA-6347-ABAC-8C335893E4B9}" type="presParOf" srcId="{B289A39F-E4F7-4543-AC9A-27A3FF195360}" destId="{AB83690F-D42A-9543-AD54-348B61093944}" srcOrd="0" destOrd="0" presId="urn:microsoft.com/office/officeart/2005/8/layout/vList5"/>
    <dgm:cxn modelId="{EF39341E-CDB9-7E41-B869-2E84B5AC7A1A}" type="presParOf" srcId="{AB83690F-D42A-9543-AD54-348B61093944}" destId="{6524BD47-0F7C-DE49-A60A-6B440414D73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12BD473-8775-C142-A662-1E474C8170A8}" type="doc">
      <dgm:prSet loTypeId="urn:microsoft.com/office/officeart/2005/8/layout/vList5" loCatId="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E80B51F-6DE7-3A45-9905-5CE4513F691C}">
      <dgm:prSet phldrT="[Text]" custT="1"/>
      <dgm:spPr/>
      <dgm:t>
        <a:bodyPr/>
        <a:lstStyle/>
        <a:p>
          <a:pPr algn="ctr">
            <a:lnSpc>
              <a:spcPct val="100000"/>
            </a:lnSpc>
          </a:pPr>
          <a:r>
            <a:rPr lang="tr-TR" sz="3200" b="1" dirty="0">
              <a:solidFill>
                <a:srgbClr val="A40304"/>
              </a:solidFill>
            </a:rPr>
            <a:t>Mine OKCU</a:t>
          </a:r>
          <a:endParaRPr lang="en-US" sz="3200" b="1" dirty="0">
            <a:solidFill>
              <a:srgbClr val="A40304"/>
            </a:solidFill>
          </a:endParaRPr>
        </a:p>
      </dgm:t>
    </dgm:pt>
    <dgm:pt modelId="{E4C69EEC-BB9E-AE40-89CB-7A30473C0A51}" type="parTrans" cxnId="{87B384AF-0EAD-6440-B590-BCAF193BA9BB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BE27C258-EC2A-D14C-9035-449AF42C0C64}" type="sibTrans" cxnId="{87B384AF-0EAD-6440-B590-BCAF193BA9BB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89FFD83F-347C-6743-AB3E-E56AD49C042D}">
      <dgm:prSet phldrT="[Text]" custT="1"/>
      <dgm:spPr/>
      <dgm:t>
        <a:bodyPr/>
        <a:lstStyle/>
        <a:p>
          <a:pPr algn="ctr"/>
          <a:r>
            <a:rPr lang="tr-TR" sz="3200" b="1" dirty="0">
              <a:solidFill>
                <a:srgbClr val="A40304"/>
              </a:solidFill>
            </a:rPr>
            <a:t>Nüket DALCI</a:t>
          </a:r>
          <a:endParaRPr lang="en-US" sz="3200" b="1" dirty="0">
            <a:solidFill>
              <a:srgbClr val="A40304"/>
            </a:solidFill>
          </a:endParaRPr>
        </a:p>
      </dgm:t>
    </dgm:pt>
    <dgm:pt modelId="{2119B426-C46F-6742-A412-7C24B041AB27}" type="parTrans" cxnId="{97ED31A9-1484-5E47-B1D7-13B119BEF1E5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6A559745-3E92-D04C-B619-93BA0711BCFB}" type="sibTrans" cxnId="{97ED31A9-1484-5E47-B1D7-13B119BEF1E5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A4C1192F-AECD-304F-9F31-870550B48CDB}">
      <dgm:prSet phldrT="[Text]" custT="1"/>
      <dgm:spPr/>
      <dgm:t>
        <a:bodyPr/>
        <a:lstStyle/>
        <a:p>
          <a:pPr algn="ctr"/>
          <a:r>
            <a:rPr lang="tr-TR" sz="3200" b="1" dirty="0">
              <a:solidFill>
                <a:srgbClr val="A40304"/>
              </a:solidFill>
            </a:rPr>
            <a:t>Figen ERTUMAN</a:t>
          </a:r>
          <a:endParaRPr lang="en-US" sz="3200" b="1" dirty="0">
            <a:solidFill>
              <a:srgbClr val="A40304"/>
            </a:solidFill>
          </a:endParaRPr>
        </a:p>
      </dgm:t>
    </dgm:pt>
    <dgm:pt modelId="{86A9CF35-EEF7-D64F-967A-F736A7E98DDC}" type="parTrans" cxnId="{E7805F86-450A-6640-B60E-178B19FB90C3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532C4464-D3EB-C14B-87CD-D8F31BB41C68}" type="sibTrans" cxnId="{E7805F86-450A-6640-B60E-178B19FB90C3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6C80F7EE-0799-EF4A-9C0C-E814961BB4FE}">
      <dgm:prSet phldrT="[Text]" custT="1"/>
      <dgm:spPr/>
      <dgm:t>
        <a:bodyPr/>
        <a:lstStyle/>
        <a:p>
          <a:pPr algn="ctr"/>
          <a:r>
            <a:rPr lang="tr-TR" sz="3200" b="1" dirty="0">
              <a:solidFill>
                <a:srgbClr val="A40304"/>
              </a:solidFill>
            </a:rPr>
            <a:t>Hakim ÖZGÜR</a:t>
          </a:r>
          <a:endParaRPr lang="en-US" sz="3200" b="1" dirty="0">
            <a:solidFill>
              <a:srgbClr val="A40304"/>
            </a:solidFill>
          </a:endParaRPr>
        </a:p>
      </dgm:t>
    </dgm:pt>
    <dgm:pt modelId="{34826EFF-BB23-B445-A564-1998F67073D4}" type="parTrans" cxnId="{3C6A0C39-822A-6349-A01C-7837345E6064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EAC975D4-7429-FF45-BF36-609F187F6721}" type="sibTrans" cxnId="{3C6A0C39-822A-6349-A01C-7837345E6064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B289A39F-E4F7-4543-AC9A-27A3FF195360}" type="pres">
      <dgm:prSet presAssocID="{312BD473-8775-C142-A662-1E474C8170A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F4F8546-F09C-9B41-A263-B765D9F832F6}" type="pres">
      <dgm:prSet presAssocID="{4E80B51F-6DE7-3A45-9905-5CE4513F691C}" presName="linNode" presStyleCnt="0"/>
      <dgm:spPr/>
    </dgm:pt>
    <dgm:pt modelId="{61424E6B-57F6-DC4A-8030-380399341503}" type="pres">
      <dgm:prSet presAssocID="{4E80B51F-6DE7-3A45-9905-5CE4513F691C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08C052D-4E2A-994E-AFE6-5A7CFD1C5166}" type="pres">
      <dgm:prSet presAssocID="{BE27C258-EC2A-D14C-9035-449AF42C0C64}" presName="sp" presStyleCnt="0"/>
      <dgm:spPr/>
    </dgm:pt>
    <dgm:pt modelId="{2513CA92-73A8-654C-8009-FC80D10AC81E}" type="pres">
      <dgm:prSet presAssocID="{89FFD83F-347C-6743-AB3E-E56AD49C042D}" presName="linNode" presStyleCnt="0"/>
      <dgm:spPr/>
    </dgm:pt>
    <dgm:pt modelId="{E369AD31-518B-6A4E-B2BE-56200C8D8D07}" type="pres">
      <dgm:prSet presAssocID="{89FFD83F-347C-6743-AB3E-E56AD49C042D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F10F690-1AB0-5849-8CCF-B2AEF3F4E8A2}" type="pres">
      <dgm:prSet presAssocID="{6A559745-3E92-D04C-B619-93BA0711BCFB}" presName="sp" presStyleCnt="0"/>
      <dgm:spPr/>
    </dgm:pt>
    <dgm:pt modelId="{AB83690F-D42A-9543-AD54-348B61093944}" type="pres">
      <dgm:prSet presAssocID="{A4C1192F-AECD-304F-9F31-870550B48CDB}" presName="linNode" presStyleCnt="0"/>
      <dgm:spPr/>
    </dgm:pt>
    <dgm:pt modelId="{6524BD47-0F7C-DE49-A60A-6B440414D73E}" type="pres">
      <dgm:prSet presAssocID="{A4C1192F-AECD-304F-9F31-870550B48CDB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89A6C1C-54EA-7E4B-B77C-1CCBB0E8E408}" type="pres">
      <dgm:prSet presAssocID="{532C4464-D3EB-C14B-87CD-D8F31BB41C68}" presName="sp" presStyleCnt="0"/>
      <dgm:spPr/>
    </dgm:pt>
    <dgm:pt modelId="{82CB5139-2F3B-A341-A4B4-CCCD86D1C1F2}" type="pres">
      <dgm:prSet presAssocID="{6C80F7EE-0799-EF4A-9C0C-E814961BB4FE}" presName="linNode" presStyleCnt="0"/>
      <dgm:spPr/>
    </dgm:pt>
    <dgm:pt modelId="{3712FE0C-4E9F-5A4D-B574-D1E8BAF525C6}" type="pres">
      <dgm:prSet presAssocID="{6C80F7EE-0799-EF4A-9C0C-E814961BB4FE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C07FAE8-3CAF-884F-85DA-9D4A73E237CE}" type="presOf" srcId="{312BD473-8775-C142-A662-1E474C8170A8}" destId="{B289A39F-E4F7-4543-AC9A-27A3FF195360}" srcOrd="0" destOrd="0" presId="urn:microsoft.com/office/officeart/2005/8/layout/vList5"/>
    <dgm:cxn modelId="{8A871089-082D-9747-923D-2526B3344FAF}" type="presOf" srcId="{89FFD83F-347C-6743-AB3E-E56AD49C042D}" destId="{E369AD31-518B-6A4E-B2BE-56200C8D8D07}" srcOrd="0" destOrd="0" presId="urn:microsoft.com/office/officeart/2005/8/layout/vList5"/>
    <dgm:cxn modelId="{3C6A0C39-822A-6349-A01C-7837345E6064}" srcId="{312BD473-8775-C142-A662-1E474C8170A8}" destId="{6C80F7EE-0799-EF4A-9C0C-E814961BB4FE}" srcOrd="3" destOrd="0" parTransId="{34826EFF-BB23-B445-A564-1998F67073D4}" sibTransId="{EAC975D4-7429-FF45-BF36-609F187F6721}"/>
    <dgm:cxn modelId="{87B384AF-0EAD-6440-B590-BCAF193BA9BB}" srcId="{312BD473-8775-C142-A662-1E474C8170A8}" destId="{4E80B51F-6DE7-3A45-9905-5CE4513F691C}" srcOrd="0" destOrd="0" parTransId="{E4C69EEC-BB9E-AE40-89CB-7A30473C0A51}" sibTransId="{BE27C258-EC2A-D14C-9035-449AF42C0C64}"/>
    <dgm:cxn modelId="{C448808E-FA21-DC4D-9ADC-947AE06E9958}" type="presOf" srcId="{4E80B51F-6DE7-3A45-9905-5CE4513F691C}" destId="{61424E6B-57F6-DC4A-8030-380399341503}" srcOrd="0" destOrd="0" presId="urn:microsoft.com/office/officeart/2005/8/layout/vList5"/>
    <dgm:cxn modelId="{97ED31A9-1484-5E47-B1D7-13B119BEF1E5}" srcId="{312BD473-8775-C142-A662-1E474C8170A8}" destId="{89FFD83F-347C-6743-AB3E-E56AD49C042D}" srcOrd="1" destOrd="0" parTransId="{2119B426-C46F-6742-A412-7C24B041AB27}" sibTransId="{6A559745-3E92-D04C-B619-93BA0711BCFB}"/>
    <dgm:cxn modelId="{E7805F86-450A-6640-B60E-178B19FB90C3}" srcId="{312BD473-8775-C142-A662-1E474C8170A8}" destId="{A4C1192F-AECD-304F-9F31-870550B48CDB}" srcOrd="2" destOrd="0" parTransId="{86A9CF35-EEF7-D64F-967A-F736A7E98DDC}" sibTransId="{532C4464-D3EB-C14B-87CD-D8F31BB41C68}"/>
    <dgm:cxn modelId="{F4232B22-E00B-224B-88D7-E718D7D79F63}" type="presOf" srcId="{6C80F7EE-0799-EF4A-9C0C-E814961BB4FE}" destId="{3712FE0C-4E9F-5A4D-B574-D1E8BAF525C6}" srcOrd="0" destOrd="0" presId="urn:microsoft.com/office/officeart/2005/8/layout/vList5"/>
    <dgm:cxn modelId="{233A66F3-5B20-3F45-AB54-6116862569EB}" type="presOf" srcId="{A4C1192F-AECD-304F-9F31-870550B48CDB}" destId="{6524BD47-0F7C-DE49-A60A-6B440414D73E}" srcOrd="0" destOrd="0" presId="urn:microsoft.com/office/officeart/2005/8/layout/vList5"/>
    <dgm:cxn modelId="{890CF78E-8687-BA4E-9925-DEBE6203F650}" type="presParOf" srcId="{B289A39F-E4F7-4543-AC9A-27A3FF195360}" destId="{DF4F8546-F09C-9B41-A263-B765D9F832F6}" srcOrd="0" destOrd="0" presId="urn:microsoft.com/office/officeart/2005/8/layout/vList5"/>
    <dgm:cxn modelId="{06FC8037-719B-A543-B610-00549906A3F3}" type="presParOf" srcId="{DF4F8546-F09C-9B41-A263-B765D9F832F6}" destId="{61424E6B-57F6-DC4A-8030-380399341503}" srcOrd="0" destOrd="0" presId="urn:microsoft.com/office/officeart/2005/8/layout/vList5"/>
    <dgm:cxn modelId="{21B5A072-A985-D842-A74E-8B38CCE883B9}" type="presParOf" srcId="{B289A39F-E4F7-4543-AC9A-27A3FF195360}" destId="{C08C052D-4E2A-994E-AFE6-5A7CFD1C5166}" srcOrd="1" destOrd="0" presId="urn:microsoft.com/office/officeart/2005/8/layout/vList5"/>
    <dgm:cxn modelId="{179EB57A-259B-1D47-86A0-C41B4BA1B543}" type="presParOf" srcId="{B289A39F-E4F7-4543-AC9A-27A3FF195360}" destId="{2513CA92-73A8-654C-8009-FC80D10AC81E}" srcOrd="2" destOrd="0" presId="urn:microsoft.com/office/officeart/2005/8/layout/vList5"/>
    <dgm:cxn modelId="{22062BC0-C199-9840-A695-F95A9684BA68}" type="presParOf" srcId="{2513CA92-73A8-654C-8009-FC80D10AC81E}" destId="{E369AD31-518B-6A4E-B2BE-56200C8D8D07}" srcOrd="0" destOrd="0" presId="urn:microsoft.com/office/officeart/2005/8/layout/vList5"/>
    <dgm:cxn modelId="{2E5CA727-E721-4F4D-85DE-397627F50B1E}" type="presParOf" srcId="{B289A39F-E4F7-4543-AC9A-27A3FF195360}" destId="{7F10F690-1AB0-5849-8CCF-B2AEF3F4E8A2}" srcOrd="3" destOrd="0" presId="urn:microsoft.com/office/officeart/2005/8/layout/vList5"/>
    <dgm:cxn modelId="{E4934A3C-94DA-6347-ABAC-8C335893E4B9}" type="presParOf" srcId="{B289A39F-E4F7-4543-AC9A-27A3FF195360}" destId="{AB83690F-D42A-9543-AD54-348B61093944}" srcOrd="4" destOrd="0" presId="urn:microsoft.com/office/officeart/2005/8/layout/vList5"/>
    <dgm:cxn modelId="{EF39341E-CDB9-7E41-B869-2E84B5AC7A1A}" type="presParOf" srcId="{AB83690F-D42A-9543-AD54-348B61093944}" destId="{6524BD47-0F7C-DE49-A60A-6B440414D73E}" srcOrd="0" destOrd="0" presId="urn:microsoft.com/office/officeart/2005/8/layout/vList5"/>
    <dgm:cxn modelId="{9CA068FE-2FE4-0B44-BFD5-33A651827507}" type="presParOf" srcId="{B289A39F-E4F7-4543-AC9A-27A3FF195360}" destId="{689A6C1C-54EA-7E4B-B77C-1CCBB0E8E408}" srcOrd="5" destOrd="0" presId="urn:microsoft.com/office/officeart/2005/8/layout/vList5"/>
    <dgm:cxn modelId="{661AEB77-1F32-2449-91B3-05D02CD82175}" type="presParOf" srcId="{B289A39F-E4F7-4543-AC9A-27A3FF195360}" destId="{82CB5139-2F3B-A341-A4B4-CCCD86D1C1F2}" srcOrd="6" destOrd="0" presId="urn:microsoft.com/office/officeart/2005/8/layout/vList5"/>
    <dgm:cxn modelId="{0D5B144F-1088-0346-813D-48593E35B422}" type="presParOf" srcId="{82CB5139-2F3B-A341-A4B4-CCCD86D1C1F2}" destId="{3712FE0C-4E9F-5A4D-B574-D1E8BAF525C6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12BD473-8775-C142-A662-1E474C8170A8}" type="doc">
      <dgm:prSet loTypeId="urn:microsoft.com/office/officeart/2005/8/layout/vList5" loCatId="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4C1192F-AECD-304F-9F31-870550B48CDB}">
      <dgm:prSet phldrT="[Text]" custT="1"/>
      <dgm:spPr/>
      <dgm:t>
        <a:bodyPr/>
        <a:lstStyle/>
        <a:p>
          <a:pPr algn="ctr"/>
          <a:r>
            <a:rPr lang="tr-TR" sz="3200" b="1" dirty="0">
              <a:solidFill>
                <a:srgbClr val="A40304"/>
              </a:solidFill>
            </a:rPr>
            <a:t>Dikmen YAKALI</a:t>
          </a:r>
          <a:endParaRPr lang="en-US" sz="3200" b="1" dirty="0">
            <a:solidFill>
              <a:srgbClr val="A40304"/>
            </a:solidFill>
          </a:endParaRPr>
        </a:p>
      </dgm:t>
    </dgm:pt>
    <dgm:pt modelId="{86A9CF35-EEF7-D64F-967A-F736A7E98DDC}" type="parTrans" cxnId="{E7805F86-450A-6640-B60E-178B19FB90C3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532C4464-D3EB-C14B-87CD-D8F31BB41C68}" type="sibTrans" cxnId="{E7805F86-450A-6640-B60E-178B19FB90C3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0C24D6E5-728D-4C23-B832-BC659D3DA610}">
      <dgm:prSet phldrT="[Text]" custT="1"/>
      <dgm:spPr/>
      <dgm:t>
        <a:bodyPr/>
        <a:lstStyle/>
        <a:p>
          <a:r>
            <a:rPr lang="tr-TR" sz="3200" b="1" dirty="0" err="1">
              <a:solidFill>
                <a:srgbClr val="A40304"/>
              </a:solidFill>
            </a:rPr>
            <a:t>Coşgu</a:t>
          </a:r>
          <a:r>
            <a:rPr lang="tr-TR" sz="3200" b="1" dirty="0">
              <a:solidFill>
                <a:srgbClr val="A40304"/>
              </a:solidFill>
            </a:rPr>
            <a:t> ATEŞ</a:t>
          </a:r>
          <a:endParaRPr lang="en-US" sz="3200" b="1" dirty="0">
            <a:solidFill>
              <a:srgbClr val="A40304"/>
            </a:solidFill>
          </a:endParaRPr>
        </a:p>
      </dgm:t>
    </dgm:pt>
    <dgm:pt modelId="{712C0D80-E68C-49A7-B8B0-CE50212F4069}" type="parTrans" cxnId="{9D8B5842-938E-46E1-A798-E3CCCAB473A0}">
      <dgm:prSet/>
      <dgm:spPr/>
      <dgm:t>
        <a:bodyPr/>
        <a:lstStyle/>
        <a:p>
          <a:endParaRPr lang="tr-TR"/>
        </a:p>
      </dgm:t>
    </dgm:pt>
    <dgm:pt modelId="{B49796BF-C8D3-4BC6-BDCF-DCF5F9DDB3E6}" type="sibTrans" cxnId="{9D8B5842-938E-46E1-A798-E3CCCAB473A0}">
      <dgm:prSet/>
      <dgm:spPr/>
      <dgm:t>
        <a:bodyPr/>
        <a:lstStyle/>
        <a:p>
          <a:endParaRPr lang="tr-TR"/>
        </a:p>
      </dgm:t>
    </dgm:pt>
    <dgm:pt modelId="{B289A39F-E4F7-4543-AC9A-27A3FF195360}" type="pres">
      <dgm:prSet presAssocID="{312BD473-8775-C142-A662-1E474C8170A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AB83690F-D42A-9543-AD54-348B61093944}" type="pres">
      <dgm:prSet presAssocID="{A4C1192F-AECD-304F-9F31-870550B48CDB}" presName="linNode" presStyleCnt="0"/>
      <dgm:spPr/>
    </dgm:pt>
    <dgm:pt modelId="{6524BD47-0F7C-DE49-A60A-6B440414D73E}" type="pres">
      <dgm:prSet presAssocID="{A4C1192F-AECD-304F-9F31-870550B48CDB}" presName="parentText" presStyleLbl="node1" presStyleIdx="0" presStyleCnt="2" custScaleX="148065" custScaleY="40591" custLinFactNeighborX="-56591" custLinFactNeighborY="-26391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31CE079-2C7C-4256-8301-4A77312A0C0E}" type="pres">
      <dgm:prSet presAssocID="{532C4464-D3EB-C14B-87CD-D8F31BB41C68}" presName="sp" presStyleCnt="0"/>
      <dgm:spPr/>
    </dgm:pt>
    <dgm:pt modelId="{C43FEDE6-7554-4B4D-9904-D774859F5BAC}" type="pres">
      <dgm:prSet presAssocID="{0C24D6E5-728D-4C23-B832-BC659D3DA610}" presName="linNode" presStyleCnt="0"/>
      <dgm:spPr/>
    </dgm:pt>
    <dgm:pt modelId="{9D860B09-E9C4-4B07-88B6-802BADA45680}" type="pres">
      <dgm:prSet presAssocID="{0C24D6E5-728D-4C23-B832-BC659D3DA610}" presName="parentText" presStyleLbl="node1" presStyleIdx="1" presStyleCnt="2" custScaleX="148065" custScaleY="40591" custLinFactNeighborX="-56591" custLinFactNeighborY="-843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E7805F86-450A-6640-B60E-178B19FB90C3}" srcId="{312BD473-8775-C142-A662-1E474C8170A8}" destId="{A4C1192F-AECD-304F-9F31-870550B48CDB}" srcOrd="0" destOrd="0" parTransId="{86A9CF35-EEF7-D64F-967A-F736A7E98DDC}" sibTransId="{532C4464-D3EB-C14B-87CD-D8F31BB41C68}"/>
    <dgm:cxn modelId="{5C07FAE8-3CAF-884F-85DA-9D4A73E237CE}" type="presOf" srcId="{312BD473-8775-C142-A662-1E474C8170A8}" destId="{B289A39F-E4F7-4543-AC9A-27A3FF195360}" srcOrd="0" destOrd="0" presId="urn:microsoft.com/office/officeart/2005/8/layout/vList5"/>
    <dgm:cxn modelId="{BB369DD7-660D-4A49-9D87-5E6C2D84EAC2}" type="presOf" srcId="{0C24D6E5-728D-4C23-B832-BC659D3DA610}" destId="{9D860B09-E9C4-4B07-88B6-802BADA45680}" srcOrd="0" destOrd="0" presId="urn:microsoft.com/office/officeart/2005/8/layout/vList5"/>
    <dgm:cxn modelId="{233A66F3-5B20-3F45-AB54-6116862569EB}" type="presOf" srcId="{A4C1192F-AECD-304F-9F31-870550B48CDB}" destId="{6524BD47-0F7C-DE49-A60A-6B440414D73E}" srcOrd="0" destOrd="0" presId="urn:microsoft.com/office/officeart/2005/8/layout/vList5"/>
    <dgm:cxn modelId="{9D8B5842-938E-46E1-A798-E3CCCAB473A0}" srcId="{312BD473-8775-C142-A662-1E474C8170A8}" destId="{0C24D6E5-728D-4C23-B832-BC659D3DA610}" srcOrd="1" destOrd="0" parTransId="{712C0D80-E68C-49A7-B8B0-CE50212F4069}" sibTransId="{B49796BF-C8D3-4BC6-BDCF-DCF5F9DDB3E6}"/>
    <dgm:cxn modelId="{E4934A3C-94DA-6347-ABAC-8C335893E4B9}" type="presParOf" srcId="{B289A39F-E4F7-4543-AC9A-27A3FF195360}" destId="{AB83690F-D42A-9543-AD54-348B61093944}" srcOrd="0" destOrd="0" presId="urn:microsoft.com/office/officeart/2005/8/layout/vList5"/>
    <dgm:cxn modelId="{EF39341E-CDB9-7E41-B869-2E84B5AC7A1A}" type="presParOf" srcId="{AB83690F-D42A-9543-AD54-348B61093944}" destId="{6524BD47-0F7C-DE49-A60A-6B440414D73E}" srcOrd="0" destOrd="0" presId="urn:microsoft.com/office/officeart/2005/8/layout/vList5"/>
    <dgm:cxn modelId="{9C8B12BD-2060-45C3-B2FB-92B2030DC040}" type="presParOf" srcId="{B289A39F-E4F7-4543-AC9A-27A3FF195360}" destId="{A31CE079-2C7C-4256-8301-4A77312A0C0E}" srcOrd="1" destOrd="0" presId="urn:microsoft.com/office/officeart/2005/8/layout/vList5"/>
    <dgm:cxn modelId="{12A7F477-E811-4A07-AD19-45787AC6F7FD}" type="presParOf" srcId="{B289A39F-E4F7-4543-AC9A-27A3FF195360}" destId="{C43FEDE6-7554-4B4D-9904-D774859F5BAC}" srcOrd="2" destOrd="0" presId="urn:microsoft.com/office/officeart/2005/8/layout/vList5"/>
    <dgm:cxn modelId="{C296657D-DB39-46A4-8476-A120F246B790}" type="presParOf" srcId="{C43FEDE6-7554-4B4D-9904-D774859F5BAC}" destId="{9D860B09-E9C4-4B07-88B6-802BADA4568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424E6B-57F6-DC4A-8030-380399341503}">
      <dsp:nvSpPr>
        <dsp:cNvPr id="0" name=""/>
        <dsp:cNvSpPr/>
      </dsp:nvSpPr>
      <dsp:spPr>
        <a:xfrm>
          <a:off x="2987745" y="0"/>
          <a:ext cx="3569918" cy="371960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>
              <a:solidFill>
                <a:srgbClr val="A40304"/>
              </a:solidFill>
            </a:rPr>
            <a:t>Yasemin</a:t>
          </a:r>
          <a:r>
            <a:rPr lang="en-US" sz="3200" b="1" kern="1200" dirty="0">
              <a:solidFill>
                <a:srgbClr val="A40304"/>
              </a:solidFill>
            </a:rPr>
            <a:t> ÖZCAN GÖNÜLAL</a:t>
          </a:r>
        </a:p>
      </dsp:txBody>
      <dsp:txXfrm>
        <a:off x="3162014" y="174269"/>
        <a:ext cx="3221380" cy="3371071"/>
      </dsp:txXfrm>
    </dsp:sp>
    <dsp:sp modelId="{E369AD31-518B-6A4E-B2BE-56200C8D8D07}">
      <dsp:nvSpPr>
        <dsp:cNvPr id="0" name=""/>
        <dsp:cNvSpPr/>
      </dsp:nvSpPr>
      <dsp:spPr>
        <a:xfrm>
          <a:off x="3130051" y="3961454"/>
          <a:ext cx="3448958" cy="298985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>
              <a:solidFill>
                <a:srgbClr val="A40304"/>
              </a:solidFill>
            </a:rPr>
            <a:t>Ozan</a:t>
          </a:r>
          <a:r>
            <a:rPr lang="en-US" sz="3200" b="1" kern="1200" dirty="0">
              <a:solidFill>
                <a:srgbClr val="A40304"/>
              </a:solidFill>
            </a:rPr>
            <a:t> UŞTUK</a:t>
          </a:r>
        </a:p>
      </dsp:txBody>
      <dsp:txXfrm>
        <a:off x="3276004" y="4107407"/>
        <a:ext cx="3157052" cy="26979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12FE0C-4E9F-5A4D-B574-D1E8BAF525C6}">
      <dsp:nvSpPr>
        <dsp:cNvPr id="0" name=""/>
        <dsp:cNvSpPr/>
      </dsp:nvSpPr>
      <dsp:spPr>
        <a:xfrm>
          <a:off x="2579423" y="565611"/>
          <a:ext cx="3225604" cy="199914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>
              <a:solidFill>
                <a:srgbClr val="A40304"/>
              </a:solidFill>
            </a:rPr>
            <a:t>Nuriye</a:t>
          </a:r>
          <a:r>
            <a:rPr lang="en-US" sz="3200" b="1" kern="1200" dirty="0">
              <a:solidFill>
                <a:srgbClr val="A40304"/>
              </a:solidFill>
            </a:rPr>
            <a:t> </a:t>
          </a:r>
          <a:r>
            <a:rPr lang="tr-TR" sz="3200" b="1" kern="1200" dirty="0">
              <a:solidFill>
                <a:srgbClr val="A40304"/>
              </a:solidFill>
            </a:rPr>
            <a:t>AĞAR</a:t>
          </a:r>
          <a:r>
            <a:rPr lang="en-US" sz="3200" b="1" kern="1200" dirty="0">
              <a:solidFill>
                <a:srgbClr val="A40304"/>
              </a:solidFill>
            </a:rPr>
            <a:t> D</a:t>
          </a:r>
          <a:r>
            <a:rPr lang="tr-TR" sz="3200" b="1" kern="1200" dirty="0">
              <a:solidFill>
                <a:srgbClr val="A40304"/>
              </a:solidFill>
            </a:rPr>
            <a:t>EMİR</a:t>
          </a:r>
          <a:endParaRPr lang="en-US" sz="3200" b="1" kern="1200" dirty="0">
            <a:solidFill>
              <a:srgbClr val="A40304"/>
            </a:solidFill>
          </a:endParaRPr>
        </a:p>
      </dsp:txBody>
      <dsp:txXfrm>
        <a:off x="2677013" y="663201"/>
        <a:ext cx="3030424" cy="1803966"/>
      </dsp:txXfrm>
    </dsp:sp>
    <dsp:sp modelId="{A71294FD-E75D-FE49-AC52-F48AF7A2C36D}">
      <dsp:nvSpPr>
        <dsp:cNvPr id="0" name=""/>
        <dsp:cNvSpPr/>
      </dsp:nvSpPr>
      <dsp:spPr>
        <a:xfrm>
          <a:off x="2627357" y="2974192"/>
          <a:ext cx="3225604" cy="237755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rgbClr val="A40304"/>
              </a:solidFill>
            </a:rPr>
            <a:t>Ebru A</a:t>
          </a:r>
          <a:r>
            <a:rPr lang="tr-TR" sz="3200" b="1" kern="1200" dirty="0">
              <a:solidFill>
                <a:srgbClr val="A40304"/>
              </a:solidFill>
            </a:rPr>
            <a:t>SLAN ÇALLIOĞLU</a:t>
          </a:r>
          <a:endParaRPr lang="en-US" sz="3200" b="1" kern="1200" dirty="0">
            <a:solidFill>
              <a:srgbClr val="A40304"/>
            </a:solidFill>
          </a:endParaRPr>
        </a:p>
      </dsp:txBody>
      <dsp:txXfrm>
        <a:off x="2743419" y="3090254"/>
        <a:ext cx="2993480" cy="21454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24BD47-0F7C-DE49-A60A-6B440414D73E}">
      <dsp:nvSpPr>
        <dsp:cNvPr id="0" name=""/>
        <dsp:cNvSpPr/>
      </dsp:nvSpPr>
      <dsp:spPr>
        <a:xfrm>
          <a:off x="0" y="96435"/>
          <a:ext cx="3350044" cy="200645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>
              <a:solidFill>
                <a:srgbClr val="A40304"/>
              </a:solidFill>
            </a:rPr>
            <a:t>Doğan</a:t>
          </a:r>
          <a:r>
            <a:rPr lang="en-US" sz="3200" b="1" kern="1200" dirty="0">
              <a:solidFill>
                <a:srgbClr val="A40304"/>
              </a:solidFill>
            </a:rPr>
            <a:t> EVECEN</a:t>
          </a:r>
        </a:p>
      </dsp:txBody>
      <dsp:txXfrm>
        <a:off x="97947" y="194382"/>
        <a:ext cx="3154150" cy="18105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424E6B-57F6-DC4A-8030-380399341503}">
      <dsp:nvSpPr>
        <dsp:cNvPr id="0" name=""/>
        <dsp:cNvSpPr/>
      </dsp:nvSpPr>
      <dsp:spPr>
        <a:xfrm>
          <a:off x="3156830" y="3939"/>
          <a:ext cx="3551434" cy="189464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sz="3200" b="1" kern="1200" dirty="0">
              <a:solidFill>
                <a:srgbClr val="A40304"/>
              </a:solidFill>
            </a:rPr>
            <a:t>Mine OKCU</a:t>
          </a:r>
          <a:endParaRPr lang="en-US" sz="3200" b="1" kern="1200" dirty="0">
            <a:solidFill>
              <a:srgbClr val="A40304"/>
            </a:solidFill>
          </a:endParaRPr>
        </a:p>
      </dsp:txBody>
      <dsp:txXfrm>
        <a:off x="3249319" y="96428"/>
        <a:ext cx="3366456" cy="1709670"/>
      </dsp:txXfrm>
    </dsp:sp>
    <dsp:sp modelId="{E369AD31-518B-6A4E-B2BE-56200C8D8D07}">
      <dsp:nvSpPr>
        <dsp:cNvPr id="0" name=""/>
        <dsp:cNvSpPr/>
      </dsp:nvSpPr>
      <dsp:spPr>
        <a:xfrm>
          <a:off x="3156830" y="1993320"/>
          <a:ext cx="3551434" cy="189464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b="1" kern="1200" dirty="0">
              <a:solidFill>
                <a:srgbClr val="A40304"/>
              </a:solidFill>
            </a:rPr>
            <a:t>Nüket DALCI</a:t>
          </a:r>
          <a:endParaRPr lang="en-US" sz="3200" b="1" kern="1200" dirty="0">
            <a:solidFill>
              <a:srgbClr val="A40304"/>
            </a:solidFill>
          </a:endParaRPr>
        </a:p>
      </dsp:txBody>
      <dsp:txXfrm>
        <a:off x="3249319" y="2085809"/>
        <a:ext cx="3366456" cy="1709670"/>
      </dsp:txXfrm>
    </dsp:sp>
    <dsp:sp modelId="{6524BD47-0F7C-DE49-A60A-6B440414D73E}">
      <dsp:nvSpPr>
        <dsp:cNvPr id="0" name=""/>
        <dsp:cNvSpPr/>
      </dsp:nvSpPr>
      <dsp:spPr>
        <a:xfrm>
          <a:off x="3156830" y="3982701"/>
          <a:ext cx="3551434" cy="189464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b="1" kern="1200" dirty="0">
              <a:solidFill>
                <a:srgbClr val="A40304"/>
              </a:solidFill>
            </a:rPr>
            <a:t>Figen ERTUMAN</a:t>
          </a:r>
          <a:endParaRPr lang="en-US" sz="3200" b="1" kern="1200" dirty="0">
            <a:solidFill>
              <a:srgbClr val="A40304"/>
            </a:solidFill>
          </a:endParaRPr>
        </a:p>
      </dsp:txBody>
      <dsp:txXfrm>
        <a:off x="3249319" y="4075190"/>
        <a:ext cx="3366456" cy="1709670"/>
      </dsp:txXfrm>
    </dsp:sp>
    <dsp:sp modelId="{3712FE0C-4E9F-5A4D-B574-D1E8BAF525C6}">
      <dsp:nvSpPr>
        <dsp:cNvPr id="0" name=""/>
        <dsp:cNvSpPr/>
      </dsp:nvSpPr>
      <dsp:spPr>
        <a:xfrm>
          <a:off x="3156830" y="5972082"/>
          <a:ext cx="3551434" cy="189464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b="1" kern="1200" dirty="0">
              <a:solidFill>
                <a:srgbClr val="A40304"/>
              </a:solidFill>
            </a:rPr>
            <a:t>Hakim ÖZGÜR</a:t>
          </a:r>
          <a:endParaRPr lang="en-US" sz="3200" b="1" kern="1200" dirty="0">
            <a:solidFill>
              <a:srgbClr val="A40304"/>
            </a:solidFill>
          </a:endParaRPr>
        </a:p>
      </dsp:txBody>
      <dsp:txXfrm>
        <a:off x="3249319" y="6064571"/>
        <a:ext cx="3366456" cy="170967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24BD47-0F7C-DE49-A60A-6B440414D73E}">
      <dsp:nvSpPr>
        <dsp:cNvPr id="0" name=""/>
        <dsp:cNvSpPr/>
      </dsp:nvSpPr>
      <dsp:spPr>
        <a:xfrm>
          <a:off x="206337" y="0"/>
          <a:ext cx="3696296" cy="272074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b="1" kern="1200" dirty="0">
              <a:solidFill>
                <a:srgbClr val="A40304"/>
              </a:solidFill>
            </a:rPr>
            <a:t>Dikmen YAKALI</a:t>
          </a:r>
          <a:endParaRPr lang="en-US" sz="3200" b="1" kern="1200" dirty="0">
            <a:solidFill>
              <a:srgbClr val="A40304"/>
            </a:solidFill>
          </a:endParaRPr>
        </a:p>
      </dsp:txBody>
      <dsp:txXfrm>
        <a:off x="339153" y="132816"/>
        <a:ext cx="3430664" cy="2455112"/>
      </dsp:txXfrm>
    </dsp:sp>
    <dsp:sp modelId="{9D860B09-E9C4-4B07-88B6-802BADA45680}">
      <dsp:nvSpPr>
        <dsp:cNvPr id="0" name=""/>
        <dsp:cNvSpPr/>
      </dsp:nvSpPr>
      <dsp:spPr>
        <a:xfrm>
          <a:off x="206337" y="3462478"/>
          <a:ext cx="3696296" cy="272074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b="1" kern="1200" dirty="0" err="1">
              <a:solidFill>
                <a:srgbClr val="A40304"/>
              </a:solidFill>
            </a:rPr>
            <a:t>Coşgu</a:t>
          </a:r>
          <a:r>
            <a:rPr lang="tr-TR" sz="3200" b="1" kern="1200" dirty="0">
              <a:solidFill>
                <a:srgbClr val="A40304"/>
              </a:solidFill>
            </a:rPr>
            <a:t> ATEŞ</a:t>
          </a:r>
          <a:endParaRPr lang="en-US" sz="3200" b="1" kern="1200" dirty="0">
            <a:solidFill>
              <a:srgbClr val="A40304"/>
            </a:solidFill>
          </a:endParaRPr>
        </a:p>
      </dsp:txBody>
      <dsp:txXfrm>
        <a:off x="339153" y="3595294"/>
        <a:ext cx="3430664" cy="24551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Shape 1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17" name="Shape 1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498339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1pPr>
    <a:lvl2pPr indent="228600"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2pPr>
    <a:lvl3pPr indent="457200"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3pPr>
    <a:lvl4pPr indent="685800"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4pPr>
    <a:lvl5pPr indent="914400"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5pPr>
    <a:lvl6pPr indent="1143000"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6pPr>
    <a:lvl7pPr indent="1371600"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7pPr>
    <a:lvl8pPr indent="1600200"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8pPr>
    <a:lvl9pPr indent="1828800"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24617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86" name="Group 86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82" name="Shape 82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4" name="Shape 84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5" name="Shape 85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body" sz="quarter" idx="1"/>
          </p:nvPr>
        </p:nvSpPr>
        <p:spPr>
          <a:xfrm>
            <a:off x="295134" y="1538586"/>
            <a:ext cx="12525787" cy="484296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0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0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0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0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0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09" name="Shape 109"/>
          <p:cNvSpPr/>
          <p:nvPr/>
        </p:nvSpPr>
        <p:spPr>
          <a:xfrm>
            <a:off x="-1363623" y="600697"/>
            <a:ext cx="7084074" cy="290574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>
            <a:spAutoFit/>
          </a:bodyPr>
          <a:lstStyle>
            <a:lvl1pPr algn="ctr">
              <a:defRPr sz="1400">
                <a:solidFill>
                  <a:srgbClr val="535353"/>
                </a:solidFill>
                <a:latin typeface="Trajan Pro"/>
                <a:ea typeface="Trajan Pro"/>
                <a:cs typeface="Trajan Pro"/>
                <a:sym typeface="Trajan Pro"/>
              </a:defRPr>
            </a:lvl1pPr>
          </a:lstStyle>
          <a:p>
            <a:r>
              <a:t>İZMİR YÜKSEK TEKNOLOJİ ENSTİTÜSÜ</a:t>
            </a:r>
          </a:p>
        </p:txBody>
      </p:sp>
      <p:sp>
        <p:nvSpPr>
          <p:cNvPr id="110" name="Shape 110"/>
          <p:cNvSpPr/>
          <p:nvPr/>
        </p:nvSpPr>
        <p:spPr>
          <a:xfrm>
            <a:off x="332033" y="928104"/>
            <a:ext cx="11079321" cy="1"/>
          </a:xfrm>
          <a:prstGeom prst="line">
            <a:avLst/>
          </a:prstGeom>
          <a:ln w="50800">
            <a:solidFill>
              <a:srgbClr val="9A132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1" name="Shape 111"/>
          <p:cNvSpPr/>
          <p:nvPr/>
        </p:nvSpPr>
        <p:spPr>
          <a:xfrm>
            <a:off x="11999138" y="9391267"/>
            <a:ext cx="157741" cy="157741"/>
          </a:xfrm>
          <a:prstGeom prst="rect">
            <a:avLst/>
          </a:prstGeom>
          <a:solidFill>
            <a:srgbClr val="9A1320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2" name="Shape 112"/>
          <p:cNvSpPr/>
          <p:nvPr/>
        </p:nvSpPr>
        <p:spPr>
          <a:xfrm>
            <a:off x="12543827" y="9391267"/>
            <a:ext cx="157741" cy="15774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3" name="Shape 113"/>
          <p:cNvSpPr/>
          <p:nvPr/>
        </p:nvSpPr>
        <p:spPr>
          <a:xfrm>
            <a:off x="12362113" y="9391267"/>
            <a:ext cx="157741" cy="157741"/>
          </a:xfrm>
          <a:prstGeom prst="rect">
            <a:avLst/>
          </a:prstGeom>
          <a:solidFill>
            <a:srgbClr val="B4B5B4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12180400" y="9391267"/>
            <a:ext cx="157741" cy="15774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grpSp>
        <p:nvGrpSpPr>
          <p:cNvPr id="119" name="Group 119"/>
          <p:cNvGrpSpPr/>
          <p:nvPr/>
        </p:nvGrpSpPr>
        <p:grpSpPr>
          <a:xfrm>
            <a:off x="332032" y="976234"/>
            <a:ext cx="702432" cy="157741"/>
            <a:chOff x="0" y="0"/>
            <a:chExt cx="702430" cy="157740"/>
          </a:xfrm>
        </p:grpSpPr>
        <p:sp>
          <p:nvSpPr>
            <p:cNvPr id="115" name="Shape 115"/>
            <p:cNvSpPr/>
            <p:nvPr/>
          </p:nvSpPr>
          <p:spPr>
            <a:xfrm>
              <a:off x="-1" y="-1"/>
              <a:ext cx="157741" cy="157742"/>
            </a:xfrm>
            <a:prstGeom prst="rect">
              <a:avLst/>
            </a:prstGeom>
            <a:solidFill>
              <a:srgbClr val="9A1320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6" name="Shape 116"/>
            <p:cNvSpPr/>
            <p:nvPr/>
          </p:nvSpPr>
          <p:spPr>
            <a:xfrm>
              <a:off x="544690" y="-1"/>
              <a:ext cx="157741" cy="15774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362977" y="-1"/>
              <a:ext cx="157741" cy="157742"/>
            </a:xfrm>
            <a:prstGeom prst="rect">
              <a:avLst/>
            </a:prstGeom>
            <a:solidFill>
              <a:srgbClr val="B4B5B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181263" y="-1"/>
              <a:ext cx="157741" cy="157742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pic>
        <p:nvPicPr>
          <p:cNvPr id="120" name="pasted-imag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908" y="398294"/>
            <a:ext cx="1059624" cy="1059621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hape 121"/>
          <p:cNvSpPr/>
          <p:nvPr/>
        </p:nvSpPr>
        <p:spPr>
          <a:xfrm>
            <a:off x="10730863" y="9317687"/>
            <a:ext cx="1295094" cy="295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8766" tIns="48766" rIns="48766" bIns="48766">
            <a:spAutoFit/>
          </a:bodyPr>
          <a:lstStyle>
            <a:lvl1pPr>
              <a:defRPr sz="1400" spc="280">
                <a:solidFill>
                  <a:srgbClr val="306D7E"/>
                </a:solidFill>
              </a:defRPr>
            </a:lvl1pPr>
          </a:lstStyle>
          <a:p>
            <a:r>
              <a:t>iyte.edu.tr</a:t>
            </a:r>
          </a:p>
        </p:txBody>
      </p:sp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roup 133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129" name="Shape 129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31" name="Shape 131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32" name="Shape 132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34" name="Shape 134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139" name="Group 139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135" name="Shape 135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36" name="Shape 136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37" name="Shape 137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38" name="Shape 138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40" name="Shape 140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149" name="Group 149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147" name="Group 147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141" name="Shape 141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42" name="Shape 142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43" name="Shape 143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44" name="Shape 144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45" name="Shape 145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46" name="Shape 146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148" name="Shape 148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roup 161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157" name="Shape 157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58" name="Shape 158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59" name="Shape 159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60" name="Shape 160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62" name="Shape 162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167" name="Group 167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163" name="Shape 163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64" name="Shape 164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65" name="Shape 165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66" name="Shape 166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68" name="Shape 168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177" name="Group 177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175" name="Group 175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169" name="Shape 169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70" name="Shape 170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71" name="Shape 171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72" name="Shape 172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73" name="Shape 173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74" name="Shape 174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176" name="Shape 176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78" name="Shape 1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roup 189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185" name="Shape 185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86" name="Shape 186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87" name="Shape 187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88" name="Shape 188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90" name="Shape 190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195" name="Group 195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191" name="Shape 191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93" name="Shape 193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96" name="Shape 196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205" name="Group 205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203" name="Group 203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197" name="Shape 197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98" name="Shape 198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99" name="Shape 199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00" name="Shape 200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01" name="Shape 201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02" name="Shape 202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204" name="Shape 204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06" name="Shape 2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roup 217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213" name="Shape 213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14" name="Shape 214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15" name="Shape 215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16" name="Shape 216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18" name="Shape 218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223" name="Group 223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219" name="Shape 219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20" name="Shape 220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21" name="Shape 221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22" name="Shape 222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24" name="Shape 224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233" name="Group 233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231" name="Group 231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225" name="Shape 225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26" name="Shape 226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27" name="Shape 227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28" name="Shape 228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29" name="Shape 229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30" name="Shape 230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232" name="Shape 232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34" name="Shape 2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roup 245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241" name="Shape 241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43" name="Shape 243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44" name="Shape 244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46" name="Shape 246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255" name="Group 255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253" name="Group 253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247" name="Shape 247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48" name="Shape 248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49" name="Shape 249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50" name="Shape 250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51" name="Shape 251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52" name="Shape 252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254" name="Shape 254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56" name="Shape 2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roup 267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263" name="Shape 263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64" name="Shape 264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65" name="Shape 265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66" name="Shape 266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68" name="Shape 268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273" name="Group 273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269" name="Shape 269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70" name="Shape 270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71" name="Shape 271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72" name="Shape 272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74" name="Shape 274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283" name="Group 283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281" name="Group 281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275" name="Shape 275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76" name="Shape 276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77" name="Shape 277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78" name="Shape 278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79" name="Shape 279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80" name="Shape 280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282" name="Shape 282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84" name="Shape 2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roup 295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291" name="Shape 291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92" name="Shape 292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93" name="Shape 293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94" name="Shape 294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96" name="Shape 296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301" name="Group 301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297" name="Shape 297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98" name="Shape 298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99" name="Shape 299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00" name="Shape 300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02" name="Shape 302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311" name="Group 311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309" name="Group 309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303" name="Shape 303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04" name="Shape 304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05" name="Shape 305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06" name="Shape 306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07" name="Shape 307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08" name="Shape 308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310" name="Shape 310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12" name="Shape 3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roup 323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319" name="Shape 319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20" name="Shape 320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21" name="Shape 321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22" name="Shape 322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24" name="Shape 324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329" name="Group 329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325" name="Shape 325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26" name="Shape 326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27" name="Shape 327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28" name="Shape 328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30" name="Shape 330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339" name="Group 339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337" name="Group 337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331" name="Shape 331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32" name="Shape 332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33" name="Shape 333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34" name="Shape 334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35" name="Shape 335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36" name="Shape 336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338" name="Shape 338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40" name="Shape 3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roup 351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347" name="Shape 347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48" name="Shape 348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49" name="Shape 349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50" name="Shape 350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52" name="Shape 352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357" name="Group 357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353" name="Shape 353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54" name="Shape 354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55" name="Shape 355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56" name="Shape 356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58" name="Shape 358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367" name="Group 367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365" name="Group 365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359" name="Shape 359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60" name="Shape 360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61" name="Shape 361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62" name="Shape 362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63" name="Shape 363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64" name="Shape 364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366" name="Shape 366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68" name="Shape 3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roup 379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375" name="Shape 375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80" name="Shape 380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385" name="Group 385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381" name="Shape 381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86" name="Shape 386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395" name="Group 395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393" name="Group 393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387" name="Shape 387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88" name="Shape 388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89" name="Shape 389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90" name="Shape 390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91" name="Shape 391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92" name="Shape 392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394" name="Shape 394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96" name="Shape 3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" name="Group 407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403" name="Shape 403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04" name="Shape 404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05" name="Shape 405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06" name="Shape 406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408" name="Shape 408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417" name="Group 417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415" name="Group 415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409" name="Shape 409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10" name="Shape 410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11" name="Shape 411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12" name="Shape 412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13" name="Shape 413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14" name="Shape 414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416" name="Shape 416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418" name="Shape 4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429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425" name="Shape 425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26" name="Shape 426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27" name="Shape 427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28" name="Shape 428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430" name="Shape 430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435" name="Group 435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431" name="Shape 431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32" name="Shape 432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33" name="Shape 433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34" name="Shape 434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436" name="Shape 436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445" name="Group 445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443" name="Group 443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437" name="Shape 437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38" name="Shape 438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39" name="Shape 439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40" name="Shape 440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41" name="Shape 441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42" name="Shape 442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444" name="Shape 444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446" name="Shape 4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roup 464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460" name="Shape 460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61" name="Shape 461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62" name="Shape 462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63" name="Shape 463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469" name="Group 469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465" name="Shape 465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66" name="Shape 466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67" name="Shape 467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68" name="Shape 468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470" name="Shape 470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479" name="Group 479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477" name="Group 477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471" name="Shape 471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72" name="Shape 472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73" name="Shape 473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74" name="Shape 474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75" name="Shape 475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76" name="Shape 476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478" name="Shape 478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480" name="Shape 480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481" name="Shape 4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" name="Group 492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488" name="Shape 488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89" name="Shape 489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90" name="Shape 490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91" name="Shape 491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497" name="Group 497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493" name="Shape 493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94" name="Shape 494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95" name="Shape 495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96" name="Shape 496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498" name="Shape 498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507" name="Group 507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505" name="Group 505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499" name="Shape 499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00" name="Shape 500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01" name="Shape 501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02" name="Shape 502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03" name="Shape 503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04" name="Shape 504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506" name="Shape 506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508" name="Shape 508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509" name="Shape 50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" name="Group 524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522" name="Group 522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516" name="Shape 516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17" name="Shape 517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18" name="Shape 518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19" name="Shape 519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20" name="Shape 520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21" name="Shape 521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523" name="Shape 523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529" name="Group 529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525" name="Shape 525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26" name="Shape 526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27" name="Shape 527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28" name="Shape 528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534" name="Group 534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530" name="Shape 530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31" name="Shape 531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32" name="Shape 532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33" name="Shape 533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535" name="Shape 535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sp>
        <p:nvSpPr>
          <p:cNvPr id="536" name="Shape 536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537" name="Shape 5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" name="Group 552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550" name="Group 550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544" name="Shape 544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45" name="Shape 545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46" name="Shape 546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47" name="Shape 547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48" name="Shape 548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49" name="Shape 549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551" name="Shape 551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557" name="Group 557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553" name="Shape 553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54" name="Shape 554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55" name="Shape 555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56" name="Shape 556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562" name="Group 562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558" name="Shape 558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59" name="Shape 559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60" name="Shape 560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61" name="Shape 561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563" name="Shape 563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sp>
        <p:nvSpPr>
          <p:cNvPr id="564" name="Shape 564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565" name="Shape 5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6" name="Group 576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572" name="Shape 572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73" name="Shape 573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74" name="Shape 574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75" name="Shape 575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577" name="Shape 577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582" name="Group 582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578" name="Shape 578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79" name="Shape 579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80" name="Shape 580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81" name="Shape 581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583" name="Shape 583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592" name="Group 592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590" name="Group 590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584" name="Shape 584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 sz="1600"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85" name="Shape 585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 sz="1600"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86" name="Shape 586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 sz="1600"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87" name="Shape 587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 sz="1600"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88" name="Shape 588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 sz="1600"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89" name="Shape 589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 sz="1600"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591" name="Shape 591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 sz="1600"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593" name="Shape 59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Group 604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600" name="Shape 600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01" name="Shape 601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02" name="Shape 602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03" name="Shape 603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609" name="Group 609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605" name="Shape 605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06" name="Shape 606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07" name="Shape 607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08" name="Shape 608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610" name="Shape 610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619" name="Group 619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617" name="Group 617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611" name="Shape 611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12" name="Shape 612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13" name="Shape 613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14" name="Shape 614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15" name="Shape 615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16" name="Shape 616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618" name="Shape 618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620" name="Shape 620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621" name="Shape 6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2" name="Group 632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628" name="Shape 628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29" name="Shape 629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30" name="Shape 630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31" name="Shape 631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637" name="Group 637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633" name="Shape 633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34" name="Shape 634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35" name="Shape 635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36" name="Shape 636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638" name="Shape 638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647" name="Group 647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645" name="Group 645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639" name="Shape 639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40" name="Shape 640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41" name="Shape 641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42" name="Shape 642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43" name="Shape 643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44" name="Shape 644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646" name="Shape 646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648" name="Shape 648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649" name="Shape 6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0" name="Group 660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656" name="Shape 656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57" name="Shape 657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58" name="Shape 658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59" name="Shape 659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665" name="Group 665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661" name="Shape 661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62" name="Shape 662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63" name="Shape 663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64" name="Shape 664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666" name="Shape 666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675" name="Group 675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673" name="Group 673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667" name="Shape 667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68" name="Shape 668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69" name="Shape 669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70" name="Shape 670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71" name="Shape 671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72" name="Shape 672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674" name="Shape 674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676" name="Shape 676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677" name="Shape 67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Shape 6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5" name="Group 695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691" name="Shape 691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92" name="Shape 692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93" name="Shape 693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94" name="Shape 694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700" name="Group 700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696" name="Shape 696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97" name="Shape 697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98" name="Shape 698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99" name="Shape 699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701" name="Shape 701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710" name="Group 710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708" name="Group 708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702" name="Shape 702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03" name="Shape 703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04" name="Shape 704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05" name="Shape 705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06" name="Shape 706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07" name="Shape 707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709" name="Shape 709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711" name="Shape 711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712" name="Shape 7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3" name="Group 723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719" name="Shape 719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20" name="Shape 720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21" name="Shape 721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22" name="Shape 722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728" name="Group 728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724" name="Shape 724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25" name="Shape 725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26" name="Shape 726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27" name="Shape 727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729" name="Shape 729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738" name="Group 738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736" name="Group 736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730" name="Shape 730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31" name="Shape 731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32" name="Shape 732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33" name="Shape 733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34" name="Shape 734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35" name="Shape 735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737" name="Shape 737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739" name="Shape 739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740" name="Shape 7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Shape 7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8" name="Group 758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754" name="Shape 754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55" name="Shape 755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56" name="Shape 756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57" name="Shape 757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763" name="Group 763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759" name="Shape 759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60" name="Shape 760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61" name="Shape 761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62" name="Shape 762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764" name="Shape 764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773" name="Group 773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771" name="Group 771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765" name="Shape 765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66" name="Shape 766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67" name="Shape 767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68" name="Shape 768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69" name="Shape 769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70" name="Shape 770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772" name="Shape 772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774" name="Shape 774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775" name="Shape 7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6" name="Group 786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782" name="Shape 782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83" name="Shape 783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84" name="Shape 784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85" name="Shape 785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787" name="Shape 787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796" name="Group 796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794" name="Group 794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788" name="Shape 788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89" name="Shape 789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90" name="Shape 790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91" name="Shape 791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92" name="Shape 792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93" name="Shape 793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795" name="Shape 795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801" name="Group 801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797" name="Shape 797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98" name="Shape 798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99" name="Shape 799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00" name="Shape 800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802" name="Shape 802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803" name="Shape 8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4" name="Group 814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810" name="Shape 810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11" name="Shape 811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12" name="Shape 812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13" name="Shape 813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819" name="Group 819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815" name="Shape 815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16" name="Shape 816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17" name="Shape 817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18" name="Shape 818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820" name="Shape 820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829" name="Group 829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827" name="Group 827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821" name="Shape 821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22" name="Shape 822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23" name="Shape 823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24" name="Shape 824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25" name="Shape 825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26" name="Shape 826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828" name="Shape 828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830" name="Shape 830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831" name="Shape 8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Shape 8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" name="Group 849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845" name="Shape 845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46" name="Shape 846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47" name="Shape 847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48" name="Shape 848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854" name="Group 854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850" name="Shape 850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51" name="Shape 851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52" name="Shape 852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53" name="Shape 853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855" name="Shape 855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864" name="Group 864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862" name="Group 862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856" name="Shape 856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57" name="Shape 857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58" name="Shape 858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59" name="Shape 859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60" name="Shape 860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61" name="Shape 861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863" name="Shape 863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865" name="Shape 865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866" name="Shape 8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Shape 873"/>
          <p:cNvSpPr/>
          <p:nvPr/>
        </p:nvSpPr>
        <p:spPr>
          <a:xfrm>
            <a:off x="650238" y="7881870"/>
            <a:ext cx="11704324" cy="1"/>
          </a:xfrm>
          <a:prstGeom prst="line">
            <a:avLst/>
          </a:prstGeom>
          <a:ln w="12700">
            <a:solidFill>
              <a:srgbClr val="A5A5A5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878" name="Group 878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874" name="Shape 874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75" name="Shape 875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76" name="Shape 876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77" name="Shape 877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883" name="Group 883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879" name="Shape 879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80" name="Shape 880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81" name="Shape 881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82" name="Shape 882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884" name="Shape 884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893" name="Group 893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891" name="Group 891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885" name="Shape 885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86" name="Shape 886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87" name="Shape 887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88" name="Shape 888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89" name="Shape 889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90" name="Shape 890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892" name="Shape 892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894" name="Shape 894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895" name="Shape 8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6" name="Group 906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902" name="Shape 902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03" name="Shape 903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04" name="Shape 904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05" name="Shape 905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907" name="Shape 907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916" name="Group 916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914" name="Group 914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908" name="Shape 908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09" name="Shape 909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10" name="Shape 910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11" name="Shape 911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12" name="Shape 912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13" name="Shape 913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915" name="Shape 915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917" name="Shape 9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Shape 9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5" name="Group 935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931" name="Shape 931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32" name="Shape 932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33" name="Shape 933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34" name="Shape 934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940" name="Group 940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936" name="Shape 936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37" name="Shape 937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38" name="Shape 938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39" name="Shape 939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941" name="Shape 941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950" name="Group 950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948" name="Group 948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942" name="Shape 942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43" name="Shape 943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44" name="Shape 944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45" name="Shape 945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46" name="Shape 946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47" name="Shape 947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949" name="Shape 949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951" name="Shape 951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952" name="Shape 9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3" name="Group 963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959" name="Shape 959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60" name="Shape 960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61" name="Shape 961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62" name="Shape 962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968" name="Group 968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964" name="Shape 964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65" name="Shape 965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66" name="Shape 966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67" name="Shape 967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969" name="Shape 969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978" name="Group 978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976" name="Group 976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970" name="Shape 970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71" name="Shape 971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72" name="Shape 972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73" name="Shape 973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74" name="Shape 974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75" name="Shape 975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977" name="Shape 977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979" name="Shape 979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980" name="Shape 9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1" name="Group 991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987" name="Shape 987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88" name="Shape 988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89" name="Shape 989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90" name="Shape 990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996" name="Group 996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992" name="Shape 992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93" name="Shape 993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94" name="Shape 994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95" name="Shape 995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997" name="Shape 997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1006" name="Group 1006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1004" name="Group 1004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998" name="Shape 998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99" name="Shape 999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00" name="Shape 1000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01" name="Shape 1001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02" name="Shape 1002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03" name="Shape 1003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1005" name="Shape 1005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007" name="Shape 1007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008" name="Shape 100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9" name="Group 1019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1015" name="Shape 1015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16" name="Shape 1016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17" name="Shape 1017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18" name="Shape 1018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1024" name="Group 1024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1020" name="Shape 1020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21" name="Shape 1021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22" name="Shape 1022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23" name="Shape 1023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025" name="Shape 1025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1034" name="Group 1034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1032" name="Group 1032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1026" name="Shape 1026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27" name="Shape 1027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28" name="Shape 1028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29" name="Shape 1029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30" name="Shape 1030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31" name="Shape 1031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1033" name="Shape 1033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035" name="Shape 1035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036" name="Shape 10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7" name="Group 1047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1043" name="Shape 1043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44" name="Shape 1044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45" name="Shape 1045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46" name="Shape 1046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1052" name="Group 1052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1048" name="Shape 1048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49" name="Shape 1049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50" name="Shape 1050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51" name="Shape 1051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053" name="Shape 1053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1062" name="Group 1062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1060" name="Group 1060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1054" name="Shape 1054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55" name="Shape 1055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56" name="Shape 1056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57" name="Shape 1057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58" name="Shape 1058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59" name="Shape 1059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1061" name="Shape 1061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063" name="Shape 1063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064" name="Shape 10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Shape 1071"/>
          <p:cNvSpPr>
            <a:spLocks noGrp="1"/>
          </p:cNvSpPr>
          <p:nvPr>
            <p:ph type="title"/>
          </p:nvPr>
        </p:nvSpPr>
        <p:spPr>
          <a:xfrm>
            <a:off x="894078" y="1608667"/>
            <a:ext cx="11216643" cy="1413937"/>
          </a:xfrm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grpSp>
        <p:nvGrpSpPr>
          <p:cNvPr id="1089" name="Group 1089"/>
          <p:cNvGrpSpPr/>
          <p:nvPr/>
        </p:nvGrpSpPr>
        <p:grpSpPr>
          <a:xfrm>
            <a:off x="734455" y="8042198"/>
            <a:ext cx="446138" cy="311163"/>
            <a:chOff x="0" y="-1"/>
            <a:chExt cx="446137" cy="311162"/>
          </a:xfrm>
        </p:grpSpPr>
        <p:sp>
          <p:nvSpPr>
            <p:cNvPr id="1072" name="Shape 1072"/>
            <p:cNvSpPr/>
            <p:nvPr/>
          </p:nvSpPr>
          <p:spPr>
            <a:xfrm>
              <a:off x="-1" y="58856"/>
              <a:ext cx="87896" cy="19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17923" y="0"/>
                    <a:pt x="21600" y="1983"/>
                    <a:pt x="21600" y="5322"/>
                  </a:cubicBezTo>
                  <a:cubicBezTo>
                    <a:pt x="21600" y="5948"/>
                    <a:pt x="21600" y="5948"/>
                    <a:pt x="21600" y="5948"/>
                  </a:cubicBezTo>
                  <a:cubicBezTo>
                    <a:pt x="14706" y="5948"/>
                    <a:pt x="14706" y="5948"/>
                    <a:pt x="14706" y="5948"/>
                  </a:cubicBezTo>
                  <a:cubicBezTo>
                    <a:pt x="14706" y="5113"/>
                    <a:pt x="14706" y="5113"/>
                    <a:pt x="14706" y="5113"/>
                  </a:cubicBezTo>
                  <a:cubicBezTo>
                    <a:pt x="14706" y="3652"/>
                    <a:pt x="13328" y="3026"/>
                    <a:pt x="11030" y="3026"/>
                  </a:cubicBezTo>
                  <a:cubicBezTo>
                    <a:pt x="8732" y="3026"/>
                    <a:pt x="7353" y="3652"/>
                    <a:pt x="7353" y="5113"/>
                  </a:cubicBezTo>
                  <a:cubicBezTo>
                    <a:pt x="7353" y="6678"/>
                    <a:pt x="8962" y="7826"/>
                    <a:pt x="13557" y="9704"/>
                  </a:cubicBezTo>
                  <a:cubicBezTo>
                    <a:pt x="19762" y="12104"/>
                    <a:pt x="21600" y="13878"/>
                    <a:pt x="21600" y="16278"/>
                  </a:cubicBezTo>
                  <a:cubicBezTo>
                    <a:pt x="21600" y="19617"/>
                    <a:pt x="17923" y="21600"/>
                    <a:pt x="10800" y="21600"/>
                  </a:cubicBezTo>
                  <a:cubicBezTo>
                    <a:pt x="3677" y="21600"/>
                    <a:pt x="0" y="19617"/>
                    <a:pt x="0" y="16278"/>
                  </a:cubicBezTo>
                  <a:cubicBezTo>
                    <a:pt x="0" y="15026"/>
                    <a:pt x="0" y="15026"/>
                    <a:pt x="0" y="15026"/>
                  </a:cubicBezTo>
                  <a:cubicBezTo>
                    <a:pt x="6894" y="15026"/>
                    <a:pt x="6894" y="15026"/>
                    <a:pt x="6894" y="15026"/>
                  </a:cubicBezTo>
                  <a:cubicBezTo>
                    <a:pt x="6894" y="16487"/>
                    <a:pt x="6894" y="16487"/>
                    <a:pt x="6894" y="16487"/>
                  </a:cubicBezTo>
                  <a:cubicBezTo>
                    <a:pt x="6894" y="17948"/>
                    <a:pt x="8272" y="18574"/>
                    <a:pt x="10570" y="18574"/>
                  </a:cubicBezTo>
                  <a:cubicBezTo>
                    <a:pt x="12868" y="18574"/>
                    <a:pt x="14247" y="17948"/>
                    <a:pt x="14247" y="16487"/>
                  </a:cubicBezTo>
                  <a:cubicBezTo>
                    <a:pt x="14247" y="14922"/>
                    <a:pt x="12868" y="13774"/>
                    <a:pt x="8043" y="11896"/>
                  </a:cubicBezTo>
                  <a:cubicBezTo>
                    <a:pt x="2068" y="9496"/>
                    <a:pt x="0" y="7722"/>
                    <a:pt x="0" y="5322"/>
                  </a:cubicBezTo>
                  <a:cubicBezTo>
                    <a:pt x="0" y="1983"/>
                    <a:pt x="3677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73" name="Shape 1073"/>
            <p:cNvSpPr/>
            <p:nvPr/>
          </p:nvSpPr>
          <p:spPr>
            <a:xfrm>
              <a:off x="270741" y="61603"/>
              <a:ext cx="78086" cy="187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9" y="9560"/>
                  </a:moveTo>
                  <a:lnTo>
                    <a:pt x="18778" y="9560"/>
                  </a:lnTo>
                  <a:lnTo>
                    <a:pt x="18778" y="12671"/>
                  </a:lnTo>
                  <a:lnTo>
                    <a:pt x="8249" y="12671"/>
                  </a:lnTo>
                  <a:lnTo>
                    <a:pt x="8249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3111"/>
                  </a:lnTo>
                  <a:lnTo>
                    <a:pt x="8249" y="3111"/>
                  </a:lnTo>
                  <a:lnTo>
                    <a:pt x="8249" y="956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74" name="Shape 1074"/>
            <p:cNvSpPr/>
            <p:nvPr/>
          </p:nvSpPr>
          <p:spPr>
            <a:xfrm>
              <a:off x="354711" y="61603"/>
              <a:ext cx="91427" cy="187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3111"/>
                  </a:lnTo>
                  <a:lnTo>
                    <a:pt x="14276" y="3111"/>
                  </a:lnTo>
                  <a:lnTo>
                    <a:pt x="14276" y="21600"/>
                  </a:lnTo>
                  <a:lnTo>
                    <a:pt x="7231" y="21600"/>
                  </a:lnTo>
                  <a:lnTo>
                    <a:pt x="7231" y="3111"/>
                  </a:lnTo>
                  <a:lnTo>
                    <a:pt x="0" y="31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grpSp>
          <p:nvGrpSpPr>
            <p:cNvPr id="1080" name="Group 1080"/>
            <p:cNvGrpSpPr/>
            <p:nvPr/>
          </p:nvGrpSpPr>
          <p:grpSpPr>
            <a:xfrm>
              <a:off x="85931" y="56879"/>
              <a:ext cx="69061" cy="254283"/>
              <a:chOff x="0" y="0"/>
              <a:chExt cx="69060" cy="254281"/>
            </a:xfrm>
          </p:grpSpPr>
          <p:sp>
            <p:nvSpPr>
              <p:cNvPr id="1075" name="Shape 1075"/>
              <p:cNvSpPr/>
              <p:nvPr/>
            </p:nvSpPr>
            <p:spPr>
              <a:xfrm>
                <a:off x="18441" y="23364"/>
                <a:ext cx="30216" cy="1270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76" name="Shape 1076"/>
              <p:cNvSpPr/>
              <p:nvPr/>
            </p:nvSpPr>
            <p:spPr>
              <a:xfrm>
                <a:off x="0" y="219750"/>
                <a:ext cx="69061" cy="34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21600" y="0"/>
                    </a:lnTo>
                    <a:lnTo>
                      <a:pt x="0" y="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77" name="Shape 1077"/>
              <p:cNvSpPr/>
              <p:nvPr/>
            </p:nvSpPr>
            <p:spPr>
              <a:xfrm>
                <a:off x="18441" y="0"/>
                <a:ext cx="30216" cy="127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78" name="Shape 1078"/>
              <p:cNvSpPr/>
              <p:nvPr/>
            </p:nvSpPr>
            <p:spPr>
              <a:xfrm>
                <a:off x="18441" y="9826"/>
                <a:ext cx="30216" cy="1270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79" name="Shape 1079"/>
              <p:cNvSpPr/>
              <p:nvPr/>
            </p:nvSpPr>
            <p:spPr>
              <a:xfrm>
                <a:off x="18441" y="39570"/>
                <a:ext cx="30216" cy="18018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1081" name="Shape 1081"/>
            <p:cNvSpPr/>
            <p:nvPr/>
          </p:nvSpPr>
          <p:spPr>
            <a:xfrm>
              <a:off x="132624" y="61603"/>
              <a:ext cx="65137" cy="187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11" y="0"/>
                  </a:moveTo>
                  <a:lnTo>
                    <a:pt x="11711" y="9244"/>
                  </a:lnTo>
                  <a:lnTo>
                    <a:pt x="0" y="9244"/>
                  </a:lnTo>
                  <a:lnTo>
                    <a:pt x="0" y="12356"/>
                  </a:lnTo>
                  <a:lnTo>
                    <a:pt x="11711" y="12356"/>
                  </a:lnTo>
                  <a:lnTo>
                    <a:pt x="11711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171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grpSp>
          <p:nvGrpSpPr>
            <p:cNvPr id="1088" name="Group 1088"/>
            <p:cNvGrpSpPr/>
            <p:nvPr/>
          </p:nvGrpSpPr>
          <p:grpSpPr>
            <a:xfrm>
              <a:off x="199721" y="-2"/>
              <a:ext cx="69061" cy="254584"/>
              <a:chOff x="0" y="0"/>
              <a:chExt cx="69060" cy="254582"/>
            </a:xfrm>
          </p:grpSpPr>
          <p:sp>
            <p:nvSpPr>
              <p:cNvPr id="1082" name="Shape 1082"/>
              <p:cNvSpPr/>
              <p:nvPr/>
            </p:nvSpPr>
            <p:spPr>
              <a:xfrm>
                <a:off x="19840" y="34530"/>
                <a:ext cx="29823" cy="18026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83" name="Shape 1083"/>
              <p:cNvSpPr/>
              <p:nvPr/>
            </p:nvSpPr>
            <p:spPr>
              <a:xfrm>
                <a:off x="0" y="0"/>
                <a:ext cx="69061" cy="34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grpSp>
            <p:nvGrpSpPr>
              <p:cNvPr id="1087" name="Group 1087"/>
              <p:cNvGrpSpPr/>
              <p:nvPr/>
            </p:nvGrpSpPr>
            <p:grpSpPr>
              <a:xfrm>
                <a:off x="19644" y="218517"/>
                <a:ext cx="30217" cy="36066"/>
                <a:chOff x="0" y="0"/>
                <a:chExt cx="30216" cy="36064"/>
              </a:xfrm>
            </p:grpSpPr>
            <p:sp>
              <p:nvSpPr>
                <p:cNvPr id="1084" name="Shape 1084"/>
                <p:cNvSpPr/>
                <p:nvPr/>
              </p:nvSpPr>
              <p:spPr>
                <a:xfrm rot="10800000" flipH="1">
                  <a:off x="0" y="23364"/>
                  <a:ext cx="30217" cy="12701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8766" tIns="48766" rIns="48766" bIns="48766" numCol="1" anchor="t">
                  <a:noAutofit/>
                </a:bodyPr>
                <a:lstStyle/>
                <a:p>
                  <a:pPr>
                    <a:defRPr>
                      <a:latin typeface="Raleway"/>
                      <a:ea typeface="Raleway"/>
                      <a:cs typeface="Raleway"/>
                      <a:sym typeface="Raleway"/>
                    </a:defRPr>
                  </a:pPr>
                  <a:endParaRPr/>
                </a:p>
              </p:txBody>
            </p:sp>
            <p:sp>
              <p:nvSpPr>
                <p:cNvPr id="1085" name="Shape 1085"/>
                <p:cNvSpPr/>
                <p:nvPr/>
              </p:nvSpPr>
              <p:spPr>
                <a:xfrm rot="10800000" flipH="1">
                  <a:off x="0" y="13538"/>
                  <a:ext cx="30217" cy="12701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8766" tIns="48766" rIns="48766" bIns="48766" numCol="1" anchor="t">
                  <a:noAutofit/>
                </a:bodyPr>
                <a:lstStyle/>
                <a:p>
                  <a:pPr>
                    <a:defRPr>
                      <a:latin typeface="Raleway"/>
                      <a:ea typeface="Raleway"/>
                      <a:cs typeface="Raleway"/>
                      <a:sym typeface="Raleway"/>
                    </a:defRPr>
                  </a:pPr>
                  <a:endParaRPr/>
                </a:p>
              </p:txBody>
            </p:sp>
            <p:sp>
              <p:nvSpPr>
                <p:cNvPr id="1086" name="Shape 1086"/>
                <p:cNvSpPr/>
                <p:nvPr/>
              </p:nvSpPr>
              <p:spPr>
                <a:xfrm rot="10800000" flipH="1">
                  <a:off x="0" y="0"/>
                  <a:ext cx="30217" cy="12701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8766" tIns="48766" rIns="48766" bIns="48766" numCol="1" anchor="t">
                  <a:noAutofit/>
                </a:bodyPr>
                <a:lstStyle/>
                <a:p>
                  <a:pPr>
                    <a:defRPr>
                      <a:latin typeface="Raleway"/>
                      <a:ea typeface="Raleway"/>
                      <a:cs typeface="Raleway"/>
                      <a:sym typeface="Raleway"/>
                    </a:defRPr>
                  </a:pPr>
                  <a:endParaRPr/>
                </a:p>
              </p:txBody>
            </p:sp>
          </p:grpSp>
        </p:grpSp>
      </p:grpSp>
      <p:sp>
        <p:nvSpPr>
          <p:cNvPr id="1090" name="Shape 1090"/>
          <p:cNvSpPr>
            <a:spLocks noGrp="1"/>
          </p:cNvSpPr>
          <p:nvPr>
            <p:ph type="sldNum" sz="quarter" idx="2"/>
          </p:nvPr>
        </p:nvSpPr>
        <p:spPr>
          <a:xfrm>
            <a:off x="11789159" y="8024624"/>
            <a:ext cx="321563" cy="33883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Shape 1097"/>
          <p:cNvSpPr/>
          <p:nvPr/>
        </p:nvSpPr>
        <p:spPr>
          <a:xfrm rot="10800000" flipH="1">
            <a:off x="987727" y="8067865"/>
            <a:ext cx="27627" cy="16114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pic>
        <p:nvPicPr>
          <p:cNvPr id="1098" name="image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221" y="466107"/>
            <a:ext cx="1310998" cy="996667"/>
          </a:xfrm>
          <a:prstGeom prst="rect">
            <a:avLst/>
          </a:prstGeom>
          <a:ln w="12700">
            <a:miter lim="400000"/>
          </a:ln>
        </p:spPr>
      </p:pic>
      <p:sp>
        <p:nvSpPr>
          <p:cNvPr id="1099" name="Shape 1099"/>
          <p:cNvSpPr/>
          <p:nvPr/>
        </p:nvSpPr>
        <p:spPr>
          <a:xfrm>
            <a:off x="-1363623" y="600697"/>
            <a:ext cx="7084074" cy="290574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>
            <a:spAutoFit/>
          </a:bodyPr>
          <a:lstStyle>
            <a:lvl1pPr algn="ctr">
              <a:defRPr sz="1400">
                <a:solidFill>
                  <a:srgbClr val="535353"/>
                </a:solidFill>
                <a:latin typeface="Trajan Pro"/>
                <a:ea typeface="Trajan Pro"/>
                <a:cs typeface="Trajan Pro"/>
                <a:sym typeface="Trajan Pro"/>
              </a:defRPr>
            </a:lvl1pPr>
          </a:lstStyle>
          <a:p>
            <a:r>
              <a:t>İZMİR YÜKSEK TEKNOLOJİ ENSTİTÜSÜ</a:t>
            </a:r>
          </a:p>
        </p:txBody>
      </p:sp>
      <p:sp>
        <p:nvSpPr>
          <p:cNvPr id="1100" name="Shape 1100"/>
          <p:cNvSpPr/>
          <p:nvPr/>
        </p:nvSpPr>
        <p:spPr>
          <a:xfrm>
            <a:off x="332033" y="928104"/>
            <a:ext cx="11079321" cy="1"/>
          </a:xfrm>
          <a:prstGeom prst="line">
            <a:avLst/>
          </a:prstGeom>
          <a:ln w="50800">
            <a:solidFill>
              <a:srgbClr val="9A132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01" name="Shape 1101"/>
          <p:cNvSpPr/>
          <p:nvPr/>
        </p:nvSpPr>
        <p:spPr>
          <a:xfrm>
            <a:off x="11999138" y="9391267"/>
            <a:ext cx="157741" cy="157741"/>
          </a:xfrm>
          <a:prstGeom prst="rect">
            <a:avLst/>
          </a:prstGeom>
          <a:solidFill>
            <a:srgbClr val="9A1320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02" name="Shape 1102"/>
          <p:cNvSpPr/>
          <p:nvPr/>
        </p:nvSpPr>
        <p:spPr>
          <a:xfrm>
            <a:off x="12543827" y="9391267"/>
            <a:ext cx="157741" cy="15774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03" name="Shape 1103"/>
          <p:cNvSpPr/>
          <p:nvPr/>
        </p:nvSpPr>
        <p:spPr>
          <a:xfrm>
            <a:off x="12362113" y="9391267"/>
            <a:ext cx="157741" cy="157741"/>
          </a:xfrm>
          <a:prstGeom prst="rect">
            <a:avLst/>
          </a:prstGeom>
          <a:solidFill>
            <a:srgbClr val="B4B5B4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04" name="Shape 1104"/>
          <p:cNvSpPr/>
          <p:nvPr/>
        </p:nvSpPr>
        <p:spPr>
          <a:xfrm>
            <a:off x="12180400" y="9391267"/>
            <a:ext cx="157741" cy="15774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grpSp>
        <p:nvGrpSpPr>
          <p:cNvPr id="1109" name="Group 1109"/>
          <p:cNvGrpSpPr/>
          <p:nvPr/>
        </p:nvGrpSpPr>
        <p:grpSpPr>
          <a:xfrm>
            <a:off x="332032" y="976234"/>
            <a:ext cx="702432" cy="157741"/>
            <a:chOff x="0" y="0"/>
            <a:chExt cx="702430" cy="157740"/>
          </a:xfrm>
        </p:grpSpPr>
        <p:sp>
          <p:nvSpPr>
            <p:cNvPr id="1105" name="Shape 1105"/>
            <p:cNvSpPr/>
            <p:nvPr/>
          </p:nvSpPr>
          <p:spPr>
            <a:xfrm>
              <a:off x="-1" y="-1"/>
              <a:ext cx="157741" cy="157742"/>
            </a:xfrm>
            <a:prstGeom prst="rect">
              <a:avLst/>
            </a:prstGeom>
            <a:solidFill>
              <a:srgbClr val="9A1320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06" name="Shape 1106"/>
            <p:cNvSpPr/>
            <p:nvPr/>
          </p:nvSpPr>
          <p:spPr>
            <a:xfrm>
              <a:off x="544690" y="-1"/>
              <a:ext cx="157741" cy="15774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07" name="Shape 1107"/>
            <p:cNvSpPr/>
            <p:nvPr/>
          </p:nvSpPr>
          <p:spPr>
            <a:xfrm>
              <a:off x="362977" y="-1"/>
              <a:ext cx="157741" cy="157742"/>
            </a:xfrm>
            <a:prstGeom prst="rect">
              <a:avLst/>
            </a:prstGeom>
            <a:solidFill>
              <a:srgbClr val="B4B5B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08" name="Shape 1108"/>
            <p:cNvSpPr/>
            <p:nvPr/>
          </p:nvSpPr>
          <p:spPr>
            <a:xfrm>
              <a:off x="181263" y="-1"/>
              <a:ext cx="157741" cy="157742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110" name="Shape 1110"/>
          <p:cNvSpPr>
            <a:spLocks noGrp="1"/>
          </p:cNvSpPr>
          <p:nvPr>
            <p:ph type="sldNum" sz="quarter" idx="2"/>
          </p:nvPr>
        </p:nvSpPr>
        <p:spPr>
          <a:xfrm>
            <a:off x="12032998" y="7463620"/>
            <a:ext cx="321563" cy="33883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948462" y="1095022"/>
            <a:ext cx="10403841" cy="2372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/>
          </a:bodyPr>
          <a:lstStyle/>
          <a:p>
            <a:r>
              <a:t>Başlık Metni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7258755" y="3467946"/>
            <a:ext cx="5093548" cy="6285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>
            <a:normAutofit/>
          </a:bodyPr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2032998" y="7829890"/>
            <a:ext cx="321563" cy="338835"/>
          </a:xfrm>
          <a:prstGeom prst="rect">
            <a:avLst/>
          </a:prstGeom>
          <a:ln w="12700">
            <a:miter lim="400000"/>
          </a:ln>
        </p:spPr>
        <p:txBody>
          <a:bodyPr wrap="none" lIns="48766" tIns="48766" rIns="48766" bIns="48766" anchor="ctr">
            <a:spAutoFit/>
          </a:bodyPr>
          <a:lstStyle>
            <a:lvl1pPr algn="r">
              <a:defRPr sz="16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  <p:sldLayoutId id="2147483699" r:id="rId50"/>
    <p:sldLayoutId id="2147483700" r:id="rId51"/>
    <p:sldLayoutId id="2147483701" r:id="rId52"/>
    <p:sldLayoutId id="2147483702" r:id="rId53"/>
  </p:sldLayoutIdLst>
  <p:transition spd="med"/>
  <p:txStyles>
    <p:titleStyle>
      <a:lvl1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310233" marR="0" indent="-310233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1pPr>
      <a:lvl2pPr marL="819128" marR="0" indent="-361940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2pPr>
      <a:lvl3pPr marL="1348704" marR="0" indent="-434328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3pPr>
      <a:lvl4pPr marL="1854152" marR="0" indent="-482587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4pPr>
      <a:lvl5pPr marL="2311342" marR="0" indent="-482587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5pPr>
      <a:lvl6pPr marL="2768530" marR="0" indent="-482587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6pPr>
      <a:lvl7pPr marL="3225718" marR="0" indent="-482587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7pPr>
      <a:lvl8pPr marL="3682906" marR="0" indent="-482587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8pPr>
      <a:lvl9pPr marL="4140096" marR="0" indent="-482586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9pPr>
    </p:bodyStyle>
    <p:otherStyle>
      <a:lvl1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1pPr>
      <a:lvl2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2pPr>
      <a:lvl3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3pPr>
      <a:lvl4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4pPr>
      <a:lvl5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5pPr>
      <a:lvl6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6pPr>
      <a:lvl7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7pPr>
      <a:lvl8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8pPr>
      <a:lvl9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k.iyte.edu.tr/akademik-personel/" TargetMode="Externa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instagram.com/iytegenelkultur/" TargetMode="Externa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9" name="image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62100"/>
            <a:ext cx="13004800" cy="7772400"/>
          </a:xfrm>
          <a:prstGeom prst="rect">
            <a:avLst/>
          </a:prstGeom>
          <a:ln w="12700">
            <a:miter lim="400000"/>
          </a:ln>
        </p:spPr>
      </p:pic>
      <p:sp>
        <p:nvSpPr>
          <p:cNvPr id="1120" name="Shape 1120"/>
          <p:cNvSpPr/>
          <p:nvPr/>
        </p:nvSpPr>
        <p:spPr>
          <a:xfrm>
            <a:off x="-1363623" y="600697"/>
            <a:ext cx="7084074" cy="290574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>
            <a:spAutoFit/>
          </a:bodyPr>
          <a:lstStyle>
            <a:lvl1pPr algn="ctr">
              <a:defRPr sz="1400">
                <a:solidFill>
                  <a:srgbClr val="535353"/>
                </a:solidFill>
                <a:latin typeface="Trajan Pro"/>
                <a:ea typeface="Trajan Pro"/>
                <a:cs typeface="Trajan Pro"/>
                <a:sym typeface="Trajan Pro"/>
              </a:defRPr>
            </a:lvl1pPr>
          </a:lstStyle>
          <a:p>
            <a:r>
              <a:t>İZMİR YÜKSEK TEKNOLOJİ ENSTİTÜSÜ</a:t>
            </a:r>
          </a:p>
        </p:txBody>
      </p:sp>
      <p:sp>
        <p:nvSpPr>
          <p:cNvPr id="1121" name="Shape 1121"/>
          <p:cNvSpPr/>
          <p:nvPr/>
        </p:nvSpPr>
        <p:spPr>
          <a:xfrm>
            <a:off x="332033" y="928104"/>
            <a:ext cx="11079321" cy="1"/>
          </a:xfrm>
          <a:prstGeom prst="line">
            <a:avLst/>
          </a:prstGeom>
          <a:ln w="50800">
            <a:solidFill>
              <a:srgbClr val="9A132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1126" name="Group 1126"/>
          <p:cNvGrpSpPr/>
          <p:nvPr/>
        </p:nvGrpSpPr>
        <p:grpSpPr>
          <a:xfrm>
            <a:off x="332032" y="976234"/>
            <a:ext cx="702432" cy="157741"/>
            <a:chOff x="0" y="0"/>
            <a:chExt cx="702430" cy="157740"/>
          </a:xfrm>
        </p:grpSpPr>
        <p:sp>
          <p:nvSpPr>
            <p:cNvPr id="1122" name="Shape 1122"/>
            <p:cNvSpPr/>
            <p:nvPr/>
          </p:nvSpPr>
          <p:spPr>
            <a:xfrm>
              <a:off x="-1" y="-1"/>
              <a:ext cx="157741" cy="157742"/>
            </a:xfrm>
            <a:prstGeom prst="rect">
              <a:avLst/>
            </a:prstGeom>
            <a:solidFill>
              <a:srgbClr val="9A1320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23" name="Shape 1123"/>
            <p:cNvSpPr/>
            <p:nvPr/>
          </p:nvSpPr>
          <p:spPr>
            <a:xfrm>
              <a:off x="544690" y="-1"/>
              <a:ext cx="157741" cy="15774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24" name="Shape 1124"/>
            <p:cNvSpPr/>
            <p:nvPr/>
          </p:nvSpPr>
          <p:spPr>
            <a:xfrm>
              <a:off x="362977" y="-1"/>
              <a:ext cx="157741" cy="157742"/>
            </a:xfrm>
            <a:prstGeom prst="rect">
              <a:avLst/>
            </a:prstGeom>
            <a:solidFill>
              <a:srgbClr val="B4B5B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25" name="Shape 1125"/>
            <p:cNvSpPr/>
            <p:nvPr/>
          </p:nvSpPr>
          <p:spPr>
            <a:xfrm>
              <a:off x="181263" y="-1"/>
              <a:ext cx="157741" cy="157742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127" name="Shape 1127"/>
          <p:cNvSpPr/>
          <p:nvPr/>
        </p:nvSpPr>
        <p:spPr>
          <a:xfrm>
            <a:off x="11999138" y="9391267"/>
            <a:ext cx="157741" cy="157741"/>
          </a:xfrm>
          <a:prstGeom prst="rect">
            <a:avLst/>
          </a:prstGeom>
          <a:solidFill>
            <a:srgbClr val="9A1320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28" name="Shape 1128"/>
          <p:cNvSpPr/>
          <p:nvPr/>
        </p:nvSpPr>
        <p:spPr>
          <a:xfrm>
            <a:off x="12543827" y="9391267"/>
            <a:ext cx="157741" cy="15774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29" name="Shape 1129"/>
          <p:cNvSpPr/>
          <p:nvPr/>
        </p:nvSpPr>
        <p:spPr>
          <a:xfrm>
            <a:off x="12362113" y="9391267"/>
            <a:ext cx="157741" cy="157741"/>
          </a:xfrm>
          <a:prstGeom prst="rect">
            <a:avLst/>
          </a:prstGeom>
          <a:solidFill>
            <a:srgbClr val="B4B5B4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30" name="Shape 1130"/>
          <p:cNvSpPr/>
          <p:nvPr/>
        </p:nvSpPr>
        <p:spPr>
          <a:xfrm>
            <a:off x="12180400" y="9391267"/>
            <a:ext cx="157741" cy="15774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pic>
        <p:nvPicPr>
          <p:cNvPr id="1132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8969" y="2733374"/>
            <a:ext cx="4286862" cy="42868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35" name="Group 1135"/>
          <p:cNvGrpSpPr/>
          <p:nvPr/>
        </p:nvGrpSpPr>
        <p:grpSpPr>
          <a:xfrm>
            <a:off x="4861217" y="7019214"/>
            <a:ext cx="3282366" cy="2009954"/>
            <a:chOff x="396589" y="596900"/>
            <a:chExt cx="3282364" cy="2009952"/>
          </a:xfrm>
        </p:grpSpPr>
        <p:sp>
          <p:nvSpPr>
            <p:cNvPr id="1133" name="Shape 1133"/>
            <p:cNvSpPr/>
            <p:nvPr/>
          </p:nvSpPr>
          <p:spPr>
            <a:xfrm>
              <a:off x="396589" y="596900"/>
              <a:ext cx="3282366" cy="1869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 defTabSz="914400">
                <a:defRPr sz="12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İYTE</a:t>
              </a:r>
            </a:p>
          </p:txBody>
        </p:sp>
        <p:sp>
          <p:nvSpPr>
            <p:cNvPr id="1134" name="Shape 1134"/>
            <p:cNvSpPr/>
            <p:nvPr/>
          </p:nvSpPr>
          <p:spPr>
            <a:xfrm>
              <a:off x="435345" y="2185212"/>
              <a:ext cx="3204851" cy="421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 defTabSz="914400">
                <a:defRPr sz="23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Türkiye’nin Teknoloji Üssü</a:t>
              </a:r>
            </a:p>
          </p:txBody>
        </p:sp>
      </p:grpSp>
      <p:pic>
        <p:nvPicPr>
          <p:cNvPr id="1136" name="pasted-image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908" y="398294"/>
            <a:ext cx="1059624" cy="10596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75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9" grpId="0" animBg="1" advAuto="0"/>
      <p:bldP spid="1135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5998344" y="359295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AKADEMİK ÇIKTILAR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E4EF4AB-D4EE-8E40-8448-A0C18C14D1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002331"/>
              </p:ext>
            </p:extLst>
          </p:nvPr>
        </p:nvGraphicFramePr>
        <p:xfrm>
          <a:off x="669752" y="1428546"/>
          <a:ext cx="11593290" cy="4750854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2318658">
                  <a:extLst>
                    <a:ext uri="{9D8B030D-6E8A-4147-A177-3AD203B41FA5}">
                      <a16:colId xmlns:a16="http://schemas.microsoft.com/office/drawing/2014/main" val="616792690"/>
                    </a:ext>
                  </a:extLst>
                </a:gridCol>
                <a:gridCol w="2318658">
                  <a:extLst>
                    <a:ext uri="{9D8B030D-6E8A-4147-A177-3AD203B41FA5}">
                      <a16:colId xmlns:a16="http://schemas.microsoft.com/office/drawing/2014/main" val="109557912"/>
                    </a:ext>
                  </a:extLst>
                </a:gridCol>
                <a:gridCol w="2318658">
                  <a:extLst>
                    <a:ext uri="{9D8B030D-6E8A-4147-A177-3AD203B41FA5}">
                      <a16:colId xmlns:a16="http://schemas.microsoft.com/office/drawing/2014/main" val="1725173723"/>
                    </a:ext>
                  </a:extLst>
                </a:gridCol>
                <a:gridCol w="2318658">
                  <a:extLst>
                    <a:ext uri="{9D8B030D-6E8A-4147-A177-3AD203B41FA5}">
                      <a16:colId xmlns:a16="http://schemas.microsoft.com/office/drawing/2014/main" val="352470937"/>
                    </a:ext>
                  </a:extLst>
                </a:gridCol>
                <a:gridCol w="2318658">
                  <a:extLst>
                    <a:ext uri="{9D8B030D-6E8A-4147-A177-3AD203B41FA5}">
                      <a16:colId xmlns:a16="http://schemas.microsoft.com/office/drawing/2014/main" val="2002267521"/>
                    </a:ext>
                  </a:extLst>
                </a:gridCol>
              </a:tblGrid>
              <a:tr h="834874">
                <a:tc gridSpan="4">
                  <a:txBody>
                    <a:bodyPr/>
                    <a:lstStyle/>
                    <a:p>
                      <a:pPr algn="ctr"/>
                      <a:r>
                        <a:rPr lang="tr-TR" sz="3200" b="0" noProof="0" dirty="0">
                          <a:solidFill>
                            <a:schemeClr val="bg1"/>
                          </a:solidFill>
                        </a:rPr>
                        <a:t>SCI ve  Diğer Alan</a:t>
                      </a:r>
                      <a:r>
                        <a:rPr lang="tr-TR" sz="3200" b="0" baseline="0" noProof="0" dirty="0">
                          <a:solidFill>
                            <a:schemeClr val="bg1"/>
                          </a:solidFill>
                        </a:rPr>
                        <a:t> İndeksleri </a:t>
                      </a:r>
                      <a:r>
                        <a:rPr lang="tr-TR" sz="3200" b="0" noProof="0" dirty="0">
                          <a:solidFill>
                            <a:schemeClr val="bg1"/>
                          </a:solidFill>
                        </a:rPr>
                        <a:t>Yayın Sayısı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 sz="32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1861985"/>
                  </a:ext>
                </a:extLst>
              </a:tr>
              <a:tr h="119267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</a:rPr>
                        <a:t>Akademik</a:t>
                      </a:r>
                      <a:r>
                        <a:rPr lang="en-US" sz="2800" b="1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00"/>
                          </a:solidFill>
                        </a:rPr>
                        <a:t>Personel</a:t>
                      </a:r>
                      <a:endParaRPr lang="en-US" sz="28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b="1" dirty="0">
                          <a:solidFill>
                            <a:schemeClr val="tx1"/>
                          </a:solidFill>
                        </a:rPr>
                        <a:t>2022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7025625"/>
                  </a:ext>
                </a:extLst>
              </a:tr>
              <a:tr h="675851">
                <a:tc>
                  <a:txBody>
                    <a:bodyPr/>
                    <a:lstStyle/>
                    <a:p>
                      <a:pPr algn="ctr"/>
                      <a:r>
                        <a:rPr lang="tr-TR" sz="2800" b="1" dirty="0">
                          <a:solidFill>
                            <a:srgbClr val="A40304"/>
                          </a:solidFill>
                        </a:rPr>
                        <a:t>Ozan </a:t>
                      </a:r>
                      <a:r>
                        <a:rPr lang="tr-TR" sz="2800" b="1" dirty="0" err="1">
                          <a:solidFill>
                            <a:srgbClr val="A40304"/>
                          </a:solidFill>
                        </a:rPr>
                        <a:t>Uştuk</a:t>
                      </a:r>
                      <a:endParaRPr lang="en-US" sz="28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b="1" dirty="0">
                          <a:solidFill>
                            <a:schemeClr val="tx1"/>
                          </a:solidFill>
                        </a:rPr>
                        <a:t>1 (SSCI)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b="1" dirty="0">
                          <a:solidFill>
                            <a:schemeClr val="tx1"/>
                          </a:solidFill>
                        </a:rPr>
                        <a:t>1 (SSCI)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b="1" dirty="0">
                          <a:solidFill>
                            <a:schemeClr val="tx1"/>
                          </a:solidFill>
                        </a:rPr>
                        <a:t>2 (</a:t>
                      </a:r>
                      <a:r>
                        <a:rPr lang="tr-TR" sz="2800" b="1" dirty="0" err="1">
                          <a:solidFill>
                            <a:schemeClr val="tx1"/>
                          </a:solidFill>
                        </a:rPr>
                        <a:t>Scopus</a:t>
                      </a:r>
                      <a:r>
                        <a:rPr lang="tr-TR" sz="2800" b="1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2728576"/>
                  </a:ext>
                </a:extLst>
              </a:tr>
              <a:tr h="1293136">
                <a:tc>
                  <a:txBody>
                    <a:bodyPr/>
                    <a:lstStyle/>
                    <a:p>
                      <a:pPr algn="ctr"/>
                      <a:r>
                        <a:rPr lang="tr-TR" sz="2800" b="1" dirty="0">
                          <a:solidFill>
                            <a:srgbClr val="A40304"/>
                          </a:solidFill>
                        </a:rPr>
                        <a:t>Yasemin Ö. </a:t>
                      </a:r>
                      <a:r>
                        <a:rPr lang="tr-TR" sz="2800" b="1" dirty="0" err="1">
                          <a:solidFill>
                            <a:srgbClr val="A40304"/>
                          </a:solidFill>
                        </a:rPr>
                        <a:t>Gönülal</a:t>
                      </a:r>
                      <a:r>
                        <a:rPr lang="tr-TR" sz="2800" b="1" dirty="0">
                          <a:solidFill>
                            <a:srgbClr val="A40304"/>
                          </a:solidFill>
                        </a:rPr>
                        <a:t> &amp; Ozan Uştuk</a:t>
                      </a:r>
                      <a:endParaRPr lang="en-US" sz="28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b="1" dirty="0">
                          <a:solidFill>
                            <a:schemeClr val="tx1"/>
                          </a:solidFill>
                        </a:rPr>
                        <a:t>1 (SCI)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20904"/>
                  </a:ext>
                </a:extLst>
              </a:tr>
              <a:tr h="675851">
                <a:tc>
                  <a:txBody>
                    <a:bodyPr/>
                    <a:lstStyle/>
                    <a:p>
                      <a:pPr algn="ctr"/>
                      <a:r>
                        <a:rPr lang="tr-TR" sz="2800" b="1" dirty="0">
                          <a:solidFill>
                            <a:srgbClr val="A40304"/>
                          </a:solidFill>
                        </a:rPr>
                        <a:t>-</a:t>
                      </a:r>
                      <a:endParaRPr lang="en-US" sz="28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b="1" dirty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b="1" dirty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b="1" dirty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b="1" dirty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9284953"/>
                  </a:ext>
                </a:extLst>
              </a:tr>
            </a:tbl>
          </a:graphicData>
        </a:graphic>
      </p:graphicFrame>
      <p:sp>
        <p:nvSpPr>
          <p:cNvPr id="5" name="Metin kutusu 4">
            <a:extLst>
              <a:ext uri="{FF2B5EF4-FFF2-40B4-BE49-F238E27FC236}">
                <a16:creationId xmlns:a16="http://schemas.microsoft.com/office/drawing/2014/main" id="{D6871EE5-E7B7-4389-B994-E75181C50BBF}"/>
              </a:ext>
            </a:extLst>
          </p:cNvPr>
          <p:cNvSpPr txBox="1"/>
          <p:nvPr/>
        </p:nvSpPr>
        <p:spPr>
          <a:xfrm>
            <a:off x="381720" y="6460976"/>
            <a:ext cx="12241359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lvl="0" indent="-342900" algn="just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tr-TR" sz="2800" b="1" dirty="0">
                <a:latin typeface="+mn-lt"/>
                <a:ea typeface="Times New Roman" panose="02020603050405020304" pitchFamily="18" charset="0"/>
              </a:rPr>
              <a:t>2022'de SSCI ve diğer alan indekslerinde yayın bulunmamaktadır.</a:t>
            </a:r>
          </a:p>
        </p:txBody>
      </p:sp>
    </p:spTree>
    <p:extLst>
      <p:ext uri="{BB962C8B-B14F-4D97-AF65-F5344CB8AC3E}">
        <p14:creationId xmlns:p14="http://schemas.microsoft.com/office/powerpoint/2010/main" val="87244012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AKADEMİK ÇIKTILAR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E4EF4AB-D4EE-8E40-8448-A0C18C14D1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824666"/>
              </p:ext>
            </p:extLst>
          </p:nvPr>
        </p:nvGraphicFramePr>
        <p:xfrm>
          <a:off x="165696" y="1428547"/>
          <a:ext cx="12673405" cy="4540813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2534681">
                  <a:extLst>
                    <a:ext uri="{9D8B030D-6E8A-4147-A177-3AD203B41FA5}">
                      <a16:colId xmlns:a16="http://schemas.microsoft.com/office/drawing/2014/main" val="616792690"/>
                    </a:ext>
                  </a:extLst>
                </a:gridCol>
                <a:gridCol w="2534681">
                  <a:extLst>
                    <a:ext uri="{9D8B030D-6E8A-4147-A177-3AD203B41FA5}">
                      <a16:colId xmlns:a16="http://schemas.microsoft.com/office/drawing/2014/main" val="109557912"/>
                    </a:ext>
                  </a:extLst>
                </a:gridCol>
                <a:gridCol w="2534681">
                  <a:extLst>
                    <a:ext uri="{9D8B030D-6E8A-4147-A177-3AD203B41FA5}">
                      <a16:colId xmlns:a16="http://schemas.microsoft.com/office/drawing/2014/main" val="1725173723"/>
                    </a:ext>
                  </a:extLst>
                </a:gridCol>
                <a:gridCol w="2534681">
                  <a:extLst>
                    <a:ext uri="{9D8B030D-6E8A-4147-A177-3AD203B41FA5}">
                      <a16:colId xmlns:a16="http://schemas.microsoft.com/office/drawing/2014/main" val="352470937"/>
                    </a:ext>
                  </a:extLst>
                </a:gridCol>
                <a:gridCol w="2534681">
                  <a:extLst>
                    <a:ext uri="{9D8B030D-6E8A-4147-A177-3AD203B41FA5}">
                      <a16:colId xmlns:a16="http://schemas.microsoft.com/office/drawing/2014/main" val="2263141668"/>
                    </a:ext>
                  </a:extLst>
                </a:gridCol>
              </a:tblGrid>
              <a:tr h="515880">
                <a:tc gridSpan="4">
                  <a:txBody>
                    <a:bodyPr/>
                    <a:lstStyle/>
                    <a:p>
                      <a:pPr algn="ctr"/>
                      <a:r>
                        <a:rPr lang="tr-TR" sz="2400" b="1" noProof="0" dirty="0">
                          <a:solidFill>
                            <a:schemeClr val="bg1"/>
                          </a:solidFill>
                        </a:rPr>
                        <a:t>TR Dizin Yayın Sayısı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 sz="2400" b="1" noProof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1861985"/>
                  </a:ext>
                </a:extLst>
              </a:tr>
              <a:tr h="7330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Akademik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</a:rPr>
                        <a:t>Personel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2022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7025625"/>
                  </a:ext>
                </a:extLst>
              </a:tr>
              <a:tr h="1058912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Ozan </a:t>
                      </a:r>
                      <a:r>
                        <a:rPr lang="tr-TR" sz="2400" b="1" dirty="0" err="1">
                          <a:solidFill>
                            <a:srgbClr val="A40304"/>
                          </a:solidFill>
                        </a:rPr>
                        <a:t>Uştuk&amp;Yasemin</a:t>
                      </a:r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 Özcan Gönülal</a:t>
                      </a:r>
                      <a:endParaRPr lang="en-US" sz="24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2728576"/>
                  </a:ext>
                </a:extLst>
              </a:tr>
              <a:tr h="407274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Ozan </a:t>
                      </a:r>
                      <a:r>
                        <a:rPr lang="tr-TR" sz="2400" b="1" dirty="0" err="1">
                          <a:solidFill>
                            <a:srgbClr val="A40304"/>
                          </a:solidFill>
                        </a:rPr>
                        <a:t>Uştuk</a:t>
                      </a:r>
                      <a:endParaRPr lang="en-US" sz="24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20904"/>
                  </a:ext>
                </a:extLst>
              </a:tr>
              <a:tr h="733093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Yasemin Özcan Gönülal</a:t>
                      </a:r>
                      <a:endParaRPr lang="en-US" sz="24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659089"/>
                  </a:ext>
                </a:extLst>
              </a:tr>
              <a:tr h="733093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 err="1">
                          <a:solidFill>
                            <a:srgbClr val="A40304"/>
                          </a:solidFill>
                        </a:rPr>
                        <a:t>Coşgu</a:t>
                      </a:r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 Ateş</a:t>
                      </a:r>
                      <a:endParaRPr lang="en-US" sz="24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6086251"/>
                  </a:ext>
                </a:extLst>
              </a:tr>
            </a:tbl>
          </a:graphicData>
        </a:graphic>
      </p:graphicFrame>
      <p:sp>
        <p:nvSpPr>
          <p:cNvPr id="5" name="Metin kutusu 4">
            <a:extLst>
              <a:ext uri="{FF2B5EF4-FFF2-40B4-BE49-F238E27FC236}">
                <a16:creationId xmlns:a16="http://schemas.microsoft.com/office/drawing/2014/main" id="{E48969CA-E16C-4FA7-9BB4-9A72F5717853}"/>
              </a:ext>
            </a:extLst>
          </p:cNvPr>
          <p:cNvSpPr txBox="1"/>
          <p:nvPr/>
        </p:nvSpPr>
        <p:spPr>
          <a:xfrm rot="10800000" flipV="1">
            <a:off x="165696" y="6339453"/>
            <a:ext cx="12493383" cy="33938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tr-TR" sz="28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Uştuk</a:t>
            </a:r>
            <a:r>
              <a:rPr lang="tr-T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O. &amp; Can </a:t>
            </a:r>
            <a:r>
              <a:rPr lang="tr-TR" sz="28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Traunmüller</a:t>
            </a:r>
            <a:r>
              <a:rPr lang="tr-T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I. (2022). </a:t>
            </a:r>
            <a:r>
              <a:rPr lang="tr-T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Kültürlerarası Karşılaşmaların Gönüllüler Üzerindeki Etkileri: Kapsayıcı Bir Toplum İçin Sosyal Sorumluluk, </a:t>
            </a:r>
            <a:r>
              <a:rPr lang="tr-TR" sz="28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Journal</a:t>
            </a:r>
            <a:r>
              <a:rPr lang="tr-T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tr-TR" sz="28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Sociological</a:t>
            </a:r>
            <a:r>
              <a:rPr lang="tr-T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tr-TR" sz="2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25 (2), 217 – 234.</a:t>
            </a:r>
            <a:endParaRPr lang="tr-TR" sz="28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buFont typeface="+mj-lt"/>
              <a:buAutoNum type="arabicPeriod"/>
            </a:pPr>
            <a:r>
              <a:rPr lang="en-GB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A</a:t>
            </a:r>
            <a:r>
              <a:rPr lang="tr-TR" sz="28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teş</a:t>
            </a:r>
            <a:r>
              <a:rPr lang="en-GB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, C. (2022). </a:t>
            </a:r>
            <a:r>
              <a:rPr lang="en-GB" sz="2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“</a:t>
            </a:r>
            <a:r>
              <a:rPr lang="en-GB" sz="2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Algının</a:t>
            </a:r>
            <a:r>
              <a:rPr lang="en-GB" sz="2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Belirsizliği</a:t>
            </a:r>
            <a:r>
              <a:rPr lang="en-GB" sz="2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Bağlamında</a:t>
            </a:r>
            <a:r>
              <a:rPr lang="en-GB" sz="2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Gelişen</a:t>
            </a:r>
            <a:r>
              <a:rPr lang="en-GB" sz="2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Resim</a:t>
            </a:r>
            <a:r>
              <a:rPr lang="en-GB" sz="2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Türü</a:t>
            </a:r>
            <a:r>
              <a:rPr lang="en-GB" sz="2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”. </a:t>
            </a:r>
            <a:r>
              <a:rPr lang="en-GB" sz="2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Hacettepe</a:t>
            </a:r>
            <a:r>
              <a:rPr lang="en-GB" sz="2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Üniversitesi</a:t>
            </a:r>
            <a:r>
              <a:rPr lang="en-GB" sz="2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Sanat</a:t>
            </a:r>
            <a:r>
              <a:rPr lang="en-GB" sz="2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Yazıları</a:t>
            </a:r>
            <a:r>
              <a:rPr lang="en-GB" sz="2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Dergisi</a:t>
            </a:r>
            <a:r>
              <a:rPr lang="en-GB" sz="2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, No:46, 77-93. </a:t>
            </a:r>
            <a:endParaRPr lang="tr-TR" sz="28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342900" lvl="0" indent="-342900" algn="just">
              <a:spcAft>
                <a:spcPts val="1200"/>
              </a:spcAft>
              <a:buFont typeface="Courier New" panose="02070309020205020404" pitchFamily="49" charset="0"/>
              <a:buChar char="o"/>
            </a:pPr>
            <a:endParaRPr lang="tr-TR" sz="2800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lvl="0" algn="just">
              <a:spcAft>
                <a:spcPts val="1200"/>
              </a:spcAft>
            </a:pPr>
            <a:endParaRPr lang="tr-TR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64194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AKADEMİK ÇIKTILAR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E4EF4AB-D4EE-8E40-8448-A0C18C14D1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105151"/>
              </p:ext>
            </p:extLst>
          </p:nvPr>
        </p:nvGraphicFramePr>
        <p:xfrm>
          <a:off x="165696" y="1564432"/>
          <a:ext cx="12601400" cy="5832649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616792690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109557912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1725173723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352470937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1767056841"/>
                    </a:ext>
                  </a:extLst>
                </a:gridCol>
              </a:tblGrid>
              <a:tr h="1075925">
                <a:tc gridSpan="4">
                  <a:txBody>
                    <a:bodyPr/>
                    <a:lstStyle/>
                    <a:p>
                      <a:pPr algn="ctr"/>
                      <a:r>
                        <a:rPr lang="tr-TR" sz="3200" b="0" noProof="0" dirty="0">
                          <a:solidFill>
                            <a:schemeClr val="bg1"/>
                          </a:solidFill>
                        </a:rPr>
                        <a:t>Ulusal Bildiri Sayısı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 sz="32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1861985"/>
                  </a:ext>
                </a:extLst>
              </a:tr>
              <a:tr h="152894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Akademik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</a:rPr>
                        <a:t>Personel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2022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7025625"/>
                  </a:ext>
                </a:extLst>
              </a:tr>
              <a:tr h="1528947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Yasemin Özcan Gönülal</a:t>
                      </a:r>
                      <a:endParaRPr lang="en-US" sz="24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2728576"/>
                  </a:ext>
                </a:extLst>
              </a:tr>
              <a:tr h="849415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Ozan </a:t>
                      </a:r>
                      <a:r>
                        <a:rPr lang="tr-TR" sz="2400" b="1" dirty="0" err="1">
                          <a:solidFill>
                            <a:srgbClr val="A40304"/>
                          </a:solidFill>
                        </a:rPr>
                        <a:t>Uştuk</a:t>
                      </a:r>
                      <a:endParaRPr lang="en-US" sz="24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20904"/>
                  </a:ext>
                </a:extLst>
              </a:tr>
              <a:tr h="849415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Doğan Evecen</a:t>
                      </a:r>
                      <a:endParaRPr lang="en-US" sz="24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4849122"/>
                  </a:ext>
                </a:extLst>
              </a:tr>
            </a:tbl>
          </a:graphicData>
        </a:graphic>
      </p:graphicFrame>
      <p:sp>
        <p:nvSpPr>
          <p:cNvPr id="2" name="Metin kutusu 1">
            <a:extLst>
              <a:ext uri="{FF2B5EF4-FFF2-40B4-BE49-F238E27FC236}">
                <a16:creationId xmlns:a16="http://schemas.microsoft.com/office/drawing/2014/main" id="{0393315D-4ADA-227A-3767-77E3401FA469}"/>
              </a:ext>
            </a:extLst>
          </p:cNvPr>
          <p:cNvSpPr txBox="1"/>
          <p:nvPr/>
        </p:nvSpPr>
        <p:spPr>
          <a:xfrm>
            <a:off x="0" y="7685112"/>
            <a:ext cx="12767096" cy="17604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tr-TR" sz="2800" b="1" dirty="0">
                <a:solidFill>
                  <a:schemeClr val="tx1"/>
                </a:solidFill>
              </a:rPr>
              <a:t>Doğan Evecen (2022). </a:t>
            </a:r>
            <a:r>
              <a:rPr lang="tr-TR" sz="2800" dirty="0"/>
              <a:t>Şehrin Eğlencesi Şairin Oyunu: Mizahi Bir Üslup Olarak </a:t>
            </a:r>
            <a:r>
              <a:rPr lang="tr-TR" sz="2800" dirty="0" err="1"/>
              <a:t>Şehrengizler</a:t>
            </a:r>
            <a:r>
              <a:rPr lang="tr-TR" sz="2800" dirty="0"/>
              <a:t>. </a:t>
            </a:r>
            <a:r>
              <a:rPr lang="tr-TR" sz="2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Klasik Türk Edebiyatında Gülmece ve Mizah Çalıştayı, 27-28 Mayıs 2022. </a:t>
            </a:r>
            <a:endParaRPr lang="tr-TR" sz="2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r-T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6984735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AKADEMİK ÇIKTILAR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E4EF4AB-D4EE-8E40-8448-A0C18C14D1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504217"/>
              </p:ext>
            </p:extLst>
          </p:nvPr>
        </p:nvGraphicFramePr>
        <p:xfrm>
          <a:off x="165696" y="1428547"/>
          <a:ext cx="12673405" cy="4606237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2534681">
                  <a:extLst>
                    <a:ext uri="{9D8B030D-6E8A-4147-A177-3AD203B41FA5}">
                      <a16:colId xmlns:a16="http://schemas.microsoft.com/office/drawing/2014/main" val="616792690"/>
                    </a:ext>
                  </a:extLst>
                </a:gridCol>
                <a:gridCol w="2534681">
                  <a:extLst>
                    <a:ext uri="{9D8B030D-6E8A-4147-A177-3AD203B41FA5}">
                      <a16:colId xmlns:a16="http://schemas.microsoft.com/office/drawing/2014/main" val="109557912"/>
                    </a:ext>
                  </a:extLst>
                </a:gridCol>
                <a:gridCol w="2534681">
                  <a:extLst>
                    <a:ext uri="{9D8B030D-6E8A-4147-A177-3AD203B41FA5}">
                      <a16:colId xmlns:a16="http://schemas.microsoft.com/office/drawing/2014/main" val="1725173723"/>
                    </a:ext>
                  </a:extLst>
                </a:gridCol>
                <a:gridCol w="2534681">
                  <a:extLst>
                    <a:ext uri="{9D8B030D-6E8A-4147-A177-3AD203B41FA5}">
                      <a16:colId xmlns:a16="http://schemas.microsoft.com/office/drawing/2014/main" val="352470937"/>
                    </a:ext>
                  </a:extLst>
                </a:gridCol>
                <a:gridCol w="2534681">
                  <a:extLst>
                    <a:ext uri="{9D8B030D-6E8A-4147-A177-3AD203B41FA5}">
                      <a16:colId xmlns:a16="http://schemas.microsoft.com/office/drawing/2014/main" val="4133547346"/>
                    </a:ext>
                  </a:extLst>
                </a:gridCol>
              </a:tblGrid>
              <a:tr h="578287">
                <a:tc gridSpan="4">
                  <a:txBody>
                    <a:bodyPr/>
                    <a:lstStyle/>
                    <a:p>
                      <a:pPr algn="ctr"/>
                      <a:r>
                        <a:rPr lang="tr-TR" sz="3200" b="0" noProof="0" dirty="0">
                          <a:solidFill>
                            <a:schemeClr val="bg1"/>
                          </a:solidFill>
                        </a:rPr>
                        <a:t>Uluslararası Bildiri Sayısı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 sz="32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1861985"/>
                  </a:ext>
                </a:extLst>
              </a:tr>
              <a:tr h="8217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Akademik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</a:rPr>
                        <a:t>Personel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2022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7025625"/>
                  </a:ext>
                </a:extLst>
              </a:tr>
              <a:tr h="821777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Yasemin Özcan Gönülal</a:t>
                      </a:r>
                      <a:endParaRPr lang="en-US" sz="24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2728576"/>
                  </a:ext>
                </a:extLst>
              </a:tr>
              <a:tr h="456543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Ozan Uştuk</a:t>
                      </a:r>
                      <a:endParaRPr lang="en-US" sz="24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20904"/>
                  </a:ext>
                </a:extLst>
              </a:tr>
              <a:tr h="1270069">
                <a:tc>
                  <a:txBody>
                    <a:bodyPr/>
                    <a:lstStyle/>
                    <a:p>
                      <a:pPr marL="0" marR="0" lvl="0" indent="0" algn="ctr" defTabSz="1300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Ozan </a:t>
                      </a:r>
                      <a:r>
                        <a:rPr lang="tr-TR" sz="2400" b="1" dirty="0" err="1">
                          <a:solidFill>
                            <a:srgbClr val="A40304"/>
                          </a:solidFill>
                        </a:rPr>
                        <a:t>Uştuk&amp;Yasemin</a:t>
                      </a:r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 Özcan Gönülal</a:t>
                      </a:r>
                      <a:endParaRPr lang="en-US" sz="24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5880948"/>
                  </a:ext>
                </a:extLst>
              </a:tr>
              <a:tr h="653928">
                <a:tc>
                  <a:txBody>
                    <a:bodyPr/>
                    <a:lstStyle/>
                    <a:p>
                      <a:pPr marL="0" marR="0" lvl="0" indent="0" algn="ctr" defTabSz="1300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b="1" dirty="0" err="1">
                          <a:solidFill>
                            <a:srgbClr val="A40304"/>
                          </a:solidFill>
                        </a:rPr>
                        <a:t>Coşgu</a:t>
                      </a:r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 Ateş</a:t>
                      </a:r>
                      <a:endParaRPr lang="en-US" sz="24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7972356"/>
                  </a:ext>
                </a:extLst>
              </a:tr>
            </a:tbl>
          </a:graphicData>
        </a:graphic>
      </p:graphicFrame>
      <p:sp>
        <p:nvSpPr>
          <p:cNvPr id="2" name="Metin kutusu 1">
            <a:extLst>
              <a:ext uri="{FF2B5EF4-FFF2-40B4-BE49-F238E27FC236}">
                <a16:creationId xmlns:a16="http://schemas.microsoft.com/office/drawing/2014/main" id="{CEFC98C6-CA18-C15C-DD09-630D2F70F234}"/>
              </a:ext>
            </a:extLst>
          </p:cNvPr>
          <p:cNvSpPr txBox="1"/>
          <p:nvPr/>
        </p:nvSpPr>
        <p:spPr>
          <a:xfrm>
            <a:off x="165696" y="6306623"/>
            <a:ext cx="12529392" cy="33284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pPr marL="342900" lvl="0" indent="-342900" algn="just">
              <a:lnSpc>
                <a:spcPct val="106000"/>
              </a:lnSpc>
              <a:buFont typeface="+mj-lt"/>
              <a:buAutoNum type="arabicPeriod"/>
            </a:pPr>
            <a:r>
              <a:rPr lang="tr-TR" sz="2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Ozan </a:t>
            </a:r>
            <a:r>
              <a:rPr lang="tr-TR" sz="22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Uştuk</a:t>
            </a:r>
            <a:r>
              <a:rPr lang="tr-TR" sz="2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tr-TR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Myth</a:t>
            </a:r>
            <a:r>
              <a:rPr lang="tr-TR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of Class </a:t>
            </a:r>
            <a:r>
              <a:rPr lang="tr-TR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Mobility</a:t>
            </a:r>
            <a:r>
              <a:rPr lang="tr-TR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Roma </a:t>
            </a:r>
            <a:r>
              <a:rPr lang="tr-TR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Children’s</a:t>
            </a:r>
            <a:r>
              <a:rPr lang="tr-TR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Experiences</a:t>
            </a:r>
            <a:r>
              <a:rPr lang="tr-TR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tr-TR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Turkish</a:t>
            </a:r>
            <a:r>
              <a:rPr lang="tr-TR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Public</a:t>
            </a:r>
            <a:r>
              <a:rPr lang="tr-TR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Schools.  International Online Conference “</a:t>
            </a:r>
            <a:r>
              <a:rPr lang="tr-TR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Antigypsyism</a:t>
            </a:r>
            <a:r>
              <a:rPr lang="tr-TR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tr-TR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War</a:t>
            </a:r>
            <a:r>
              <a:rPr lang="tr-TR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Time”, </a:t>
            </a:r>
            <a:r>
              <a:rPr lang="tr-TR" sz="2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May 29 2022.</a:t>
            </a:r>
          </a:p>
          <a:p>
            <a:pPr marL="342900" lvl="0" indent="-342900" algn="just">
              <a:lnSpc>
                <a:spcPct val="106000"/>
              </a:lnSpc>
              <a:buFont typeface="+mj-lt"/>
              <a:buAutoNum type="arabicPeriod"/>
            </a:pPr>
            <a:r>
              <a:rPr lang="tr-TR" sz="2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Ozan </a:t>
            </a:r>
            <a:r>
              <a:rPr lang="tr-TR" sz="22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Uştuk</a:t>
            </a:r>
            <a:r>
              <a:rPr lang="tr-TR" sz="2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&amp; Ayça Tunç </a:t>
            </a:r>
            <a:r>
              <a:rPr lang="tr-TR" sz="22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Cox</a:t>
            </a:r>
            <a:r>
              <a:rPr lang="tr-TR" sz="2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"Can </a:t>
            </a:r>
            <a:r>
              <a:rPr lang="tr-TR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Subaltern</a:t>
            </a:r>
            <a:r>
              <a:rPr lang="tr-TR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Be </a:t>
            </a:r>
            <a:r>
              <a:rPr lang="tr-TR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Heard</a:t>
            </a:r>
            <a:r>
              <a:rPr lang="tr-TR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? A Case of Auto-</a:t>
            </a:r>
            <a:r>
              <a:rPr lang="tr-TR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Ethnography</a:t>
            </a:r>
            <a:r>
              <a:rPr lang="tr-TR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in İzmir, </a:t>
            </a:r>
            <a:r>
              <a:rPr lang="tr-TR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Turkey</a:t>
            </a:r>
            <a:r>
              <a:rPr lang="tr-TR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",</a:t>
            </a:r>
            <a:r>
              <a:rPr lang="tr-TR" sz="2200" b="1" dirty="0">
                <a:solidFill>
                  <a:srgbClr val="A40304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11th International Conference on </a:t>
            </a:r>
            <a:r>
              <a:rPr lang="tr-TR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Culture</a:t>
            </a:r>
            <a:r>
              <a:rPr lang="tr-TR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Civilization</a:t>
            </a:r>
            <a:r>
              <a:rPr lang="tr-TR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23.03.2022</a:t>
            </a:r>
            <a:r>
              <a:rPr lang="tr-TR" sz="22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200" b="1" dirty="0">
              <a:solidFill>
                <a:schemeClr val="tx1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6000"/>
              </a:lnSpc>
              <a:buFont typeface="+mj-lt"/>
              <a:buAutoNum type="arabicPeriod"/>
            </a:pPr>
            <a:r>
              <a:rPr lang="tr-TR" sz="2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Ozan Ustuk &amp; Yasemin Özcan Gönülal, </a:t>
            </a:r>
            <a:r>
              <a:rPr lang="tr-TR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tr-TR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Endangered</a:t>
            </a:r>
            <a:r>
              <a:rPr lang="tr-TR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Romani</a:t>
            </a:r>
            <a:r>
              <a:rPr lang="tr-TR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Language of </a:t>
            </a:r>
            <a:r>
              <a:rPr lang="tr-TR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Turkey</a:t>
            </a:r>
            <a:r>
              <a:rPr lang="tr-TR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Samples</a:t>
            </a:r>
            <a:r>
              <a:rPr lang="tr-TR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of İzmir </a:t>
            </a:r>
            <a:r>
              <a:rPr lang="tr-TR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Dialect</a:t>
            </a:r>
            <a:r>
              <a:rPr lang="tr-TR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”, Second Online International Conference of </a:t>
            </a:r>
            <a:r>
              <a:rPr lang="tr-TR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Romani</a:t>
            </a:r>
            <a:r>
              <a:rPr lang="tr-TR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Linguistics</a:t>
            </a:r>
            <a:r>
              <a:rPr lang="tr-TR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05.11.2022.</a:t>
            </a:r>
          </a:p>
          <a:p>
            <a:pPr marL="342900" lvl="0" indent="-342900" algn="just">
              <a:lnSpc>
                <a:spcPct val="106000"/>
              </a:lnSpc>
              <a:buFont typeface="+mj-lt"/>
              <a:buAutoNum type="arabicPeriod"/>
            </a:pPr>
            <a:r>
              <a:rPr lang="tr-TR" sz="22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Coşgu</a:t>
            </a:r>
            <a:r>
              <a:rPr lang="tr-TR" sz="22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Ateş, </a:t>
            </a:r>
            <a:r>
              <a:rPr lang="tr-TR" sz="22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“</a:t>
            </a:r>
            <a:r>
              <a:rPr lang="tr-TR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Gerhard</a:t>
            </a:r>
            <a:r>
              <a:rPr lang="tr-TR" sz="22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Richter’in Savaş Dönemi Etkisindeki Üretimlerinin Belirsizleşme Estetiği Bağlamında Analizi”, 2. Uluslararası Sanat- Tasarım Konferansı, Performans ve Sergisi, İzmir, Türkiye. Dokuz Eylül Üniversitesi, </a:t>
            </a:r>
            <a:r>
              <a:rPr lang="tr-TR" sz="22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Eylül 2022.</a:t>
            </a:r>
            <a:endParaRPr lang="tr-TR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13946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AKADEMİK ÇIKTILAR</a:t>
            </a:r>
          </a:p>
        </p:txBody>
      </p:sp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0B33AD2A-A2D4-DFA6-B8FD-4D6C9D2569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719336"/>
              </p:ext>
            </p:extLst>
          </p:nvPr>
        </p:nvGraphicFramePr>
        <p:xfrm>
          <a:off x="373112" y="1423808"/>
          <a:ext cx="11953327" cy="5425440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4830043">
                  <a:extLst>
                    <a:ext uri="{9D8B030D-6E8A-4147-A177-3AD203B41FA5}">
                      <a16:colId xmlns:a16="http://schemas.microsoft.com/office/drawing/2014/main" val="863865881"/>
                    </a:ext>
                  </a:extLst>
                </a:gridCol>
                <a:gridCol w="2630758">
                  <a:extLst>
                    <a:ext uri="{9D8B030D-6E8A-4147-A177-3AD203B41FA5}">
                      <a16:colId xmlns:a16="http://schemas.microsoft.com/office/drawing/2014/main" val="1584360936"/>
                    </a:ext>
                  </a:extLst>
                </a:gridCol>
                <a:gridCol w="2246263">
                  <a:extLst>
                    <a:ext uri="{9D8B030D-6E8A-4147-A177-3AD203B41FA5}">
                      <a16:colId xmlns:a16="http://schemas.microsoft.com/office/drawing/2014/main" val="3613992785"/>
                    </a:ext>
                  </a:extLst>
                </a:gridCol>
                <a:gridCol w="2246263">
                  <a:extLst>
                    <a:ext uri="{9D8B030D-6E8A-4147-A177-3AD203B41FA5}">
                      <a16:colId xmlns:a16="http://schemas.microsoft.com/office/drawing/2014/main" val="2505541633"/>
                    </a:ext>
                  </a:extLst>
                </a:gridCol>
              </a:tblGrid>
              <a:tr h="421899"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b="0" noProof="0" dirty="0">
                          <a:solidFill>
                            <a:schemeClr val="tx1"/>
                          </a:solidFill>
                        </a:rPr>
                        <a:t>PATENT-</a:t>
                      </a:r>
                      <a:r>
                        <a:rPr lang="en-US" sz="3200" b="0" noProof="0" dirty="0">
                          <a:solidFill>
                            <a:schemeClr val="tx1"/>
                          </a:solidFill>
                        </a:rPr>
                        <a:t> FAYDALI</a:t>
                      </a:r>
                      <a:r>
                        <a:rPr lang="en-US" sz="3200" b="0" baseline="0" noProof="0" dirty="0">
                          <a:solidFill>
                            <a:schemeClr val="tx1"/>
                          </a:solidFill>
                        </a:rPr>
                        <a:t> MODEL VE </a:t>
                      </a:r>
                      <a:r>
                        <a:rPr lang="tr-TR" sz="3200" b="0" noProof="0" dirty="0">
                          <a:solidFill>
                            <a:schemeClr val="tx1"/>
                          </a:solidFill>
                        </a:rPr>
                        <a:t>TASARIM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 sz="32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7806488"/>
                  </a:ext>
                </a:extLst>
              </a:tr>
              <a:tr h="51682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2022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4833879"/>
                  </a:ext>
                </a:extLst>
              </a:tr>
              <a:tr h="666944">
                <a:tc>
                  <a:txBody>
                    <a:bodyPr/>
                    <a:lstStyle/>
                    <a:p>
                      <a:pPr marL="0" marR="0" lvl="0" indent="0" algn="ctr" defTabSz="130048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ULUSAL PATENT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4170092"/>
                  </a:ext>
                </a:extLst>
              </a:tr>
              <a:tr h="666944">
                <a:tc>
                  <a:txBody>
                    <a:bodyPr/>
                    <a:lstStyle/>
                    <a:p>
                      <a:pPr marL="0" marR="0" lvl="0" indent="0" algn="ctr" defTabSz="130048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ULUSLARARASI PATENT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9220948"/>
                  </a:ext>
                </a:extLst>
              </a:tr>
              <a:tr h="66694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FAYDALI MODEL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8396551"/>
                  </a:ext>
                </a:extLst>
              </a:tr>
              <a:tr h="51682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TASARIM</a:t>
                      </a:r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/SERGİ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4398543"/>
                  </a:ext>
                </a:extLst>
              </a:tr>
            </a:tbl>
          </a:graphicData>
        </a:graphic>
      </p:graphicFrame>
      <p:sp>
        <p:nvSpPr>
          <p:cNvPr id="5" name="Metin kutusu 4">
            <a:extLst>
              <a:ext uri="{FF2B5EF4-FFF2-40B4-BE49-F238E27FC236}">
                <a16:creationId xmlns:a16="http://schemas.microsoft.com/office/drawing/2014/main" id="{D2AAD55C-3129-4842-7E4F-4F708A925C59}"/>
              </a:ext>
            </a:extLst>
          </p:cNvPr>
          <p:cNvSpPr txBox="1"/>
          <p:nvPr/>
        </p:nvSpPr>
        <p:spPr>
          <a:xfrm>
            <a:off x="373112" y="7109047"/>
            <a:ext cx="8433544" cy="26838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pPr marL="342900" lvl="0" indent="-342900"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b="1" i="0" u="none" strike="noStrike" cap="none" spc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ea typeface="+mn-ea"/>
                <a:cs typeface="+mn-cs"/>
                <a:sym typeface="Raleway"/>
              </a:rPr>
              <a:t>Coşgu</a:t>
            </a:r>
            <a:r>
              <a:rPr lang="tr-TR" b="1" dirty="0">
                <a:solidFill>
                  <a:schemeClr val="tx1"/>
                </a:solidFill>
                <a:ea typeface="+mn-ea"/>
                <a:cs typeface="+mn-cs"/>
                <a:sym typeface="Raleway"/>
              </a:rPr>
              <a:t> Ateş, </a:t>
            </a:r>
            <a:r>
              <a:rPr lang="tr-TR" sz="2400" b="1" i="0" u="none" strike="noStrike" cap="none" spc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ea typeface="+mn-ea"/>
                <a:cs typeface="+mn-cs"/>
                <a:sym typeface="Raleway"/>
              </a:rPr>
              <a:t>Uluslararası Karma Sergi-Görsel Eser ile Katılım, </a:t>
            </a:r>
            <a:r>
              <a:rPr lang="tr-TR" sz="2400" i="0" u="none" strike="noStrike" cap="none" spc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ea typeface="+mn-ea"/>
                <a:cs typeface="+mn-cs"/>
                <a:sym typeface="Raleway"/>
              </a:rPr>
              <a:t>2. Uluslararası Sanat, Tasarım, Performans Sergisi, </a:t>
            </a:r>
            <a:r>
              <a:rPr lang="tr-TR" sz="2400" b="1" i="0" u="none" strike="noStrike" cap="none" spc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ea typeface="+mn-ea"/>
                <a:cs typeface="+mn-cs"/>
                <a:sym typeface="Raleway"/>
              </a:rPr>
              <a:t>Eylül 2022</a:t>
            </a:r>
            <a:r>
              <a:rPr lang="tr-TR" sz="2400" i="0" u="none" strike="noStrike" cap="none" spc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ea typeface="+mn-ea"/>
                <a:cs typeface="+mn-cs"/>
                <a:sym typeface="Raleway"/>
              </a:rPr>
              <a:t>, Dokuz Eylül Üniversitesi.</a:t>
            </a:r>
          </a:p>
          <a:p>
            <a:pPr lvl="0" algn="just">
              <a:spcBef>
                <a:spcPts val="0"/>
              </a:spcBef>
            </a:pPr>
            <a:endParaRPr lang="tr-TR" sz="2400" i="0" u="none" strike="noStrike" cap="none" spc="0" baseline="0" dirty="0">
              <a:ln>
                <a:noFill/>
              </a:ln>
              <a:solidFill>
                <a:schemeClr val="tx1"/>
              </a:solidFill>
              <a:effectLst/>
              <a:uFillTx/>
              <a:ea typeface="+mn-ea"/>
              <a:cs typeface="+mn-cs"/>
              <a:sym typeface="Raleway"/>
            </a:endParaRPr>
          </a:p>
          <a:p>
            <a:pPr marL="342900" lvl="0" indent="-342900" algn="just">
              <a:buFont typeface="Courier New" panose="02070309020205020404" pitchFamily="49" charset="0"/>
              <a:buChar char="o"/>
            </a:pPr>
            <a:r>
              <a:rPr lang="tr-TR" sz="2400" b="1" i="0" u="none" strike="noStrike" cap="none" spc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ea typeface="+mn-ea"/>
                <a:cs typeface="+mn-cs"/>
                <a:sym typeface="Raleway"/>
              </a:rPr>
              <a:t>Coşgu</a:t>
            </a:r>
            <a:r>
              <a:rPr lang="tr-TR" sz="2400" b="1" i="0" u="none" strike="noStrike" cap="none" spc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ea typeface="+mn-ea"/>
                <a:cs typeface="+mn-cs"/>
                <a:sym typeface="Raleway"/>
              </a:rPr>
              <a:t> Ateş, Ulusal Kişisel Sergi, </a:t>
            </a:r>
            <a:r>
              <a:rPr lang="tr-TR" sz="2400" i="0" u="none" strike="noStrike" cap="none" spc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ea typeface="+mn-ea"/>
                <a:cs typeface="+mn-cs"/>
                <a:sym typeface="Raleway"/>
              </a:rPr>
              <a:t>Hacettepe Üniversitesi Turan EROL Sanat Galerisi, </a:t>
            </a:r>
            <a:r>
              <a:rPr lang="tr-TR" b="1" i="0" dirty="0">
                <a:solidFill>
                  <a:schemeClr val="tx1"/>
                </a:solidFill>
                <a:effectLst/>
              </a:rPr>
              <a:t>15 Haziran 2022</a:t>
            </a:r>
            <a:r>
              <a:rPr lang="tr-TR" b="0" i="0" dirty="0">
                <a:solidFill>
                  <a:schemeClr val="tx1"/>
                </a:solidFill>
                <a:effectLst/>
              </a:rPr>
              <a:t>, </a:t>
            </a:r>
            <a:r>
              <a:rPr lang="tr-TR" dirty="0">
                <a:solidFill>
                  <a:schemeClr val="tx1"/>
                </a:solidFill>
                <a:ea typeface="+mn-ea"/>
                <a:cs typeface="+mn-cs"/>
                <a:sym typeface="Raleway"/>
              </a:rPr>
              <a:t>Ankara. </a:t>
            </a:r>
            <a:endParaRPr lang="tr-TR" sz="2400" i="0" u="none" strike="noStrike" cap="none" spc="0" baseline="0" dirty="0">
              <a:ln>
                <a:noFill/>
              </a:ln>
              <a:solidFill>
                <a:schemeClr val="tx1"/>
              </a:solidFill>
              <a:effectLst/>
              <a:uFillTx/>
              <a:ea typeface="+mn-ea"/>
              <a:cs typeface="+mn-cs"/>
              <a:sym typeface="Raleway"/>
            </a:endParaRPr>
          </a:p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r-T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C7E1B62-F84F-036A-6C10-EE9520B52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6776" y="6419073"/>
            <a:ext cx="2016224" cy="282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33949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C00000"/>
                </a:solidFill>
              </a:rPr>
              <a:t>AKADEMİK ÇIKTILAR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E4EF4AB-D4EE-8E40-8448-A0C18C14D1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955006"/>
              </p:ext>
            </p:extLst>
          </p:nvPr>
        </p:nvGraphicFramePr>
        <p:xfrm>
          <a:off x="741760" y="2140496"/>
          <a:ext cx="11871240" cy="3071392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2278836">
                  <a:extLst>
                    <a:ext uri="{9D8B030D-6E8A-4147-A177-3AD203B41FA5}">
                      <a16:colId xmlns:a16="http://schemas.microsoft.com/office/drawing/2014/main" val="616792690"/>
                    </a:ext>
                  </a:extLst>
                </a:gridCol>
                <a:gridCol w="2398101">
                  <a:extLst>
                    <a:ext uri="{9D8B030D-6E8A-4147-A177-3AD203B41FA5}">
                      <a16:colId xmlns:a16="http://schemas.microsoft.com/office/drawing/2014/main" val="109557912"/>
                    </a:ext>
                  </a:extLst>
                </a:gridCol>
                <a:gridCol w="2398101">
                  <a:extLst>
                    <a:ext uri="{9D8B030D-6E8A-4147-A177-3AD203B41FA5}">
                      <a16:colId xmlns:a16="http://schemas.microsoft.com/office/drawing/2014/main" val="1725173723"/>
                    </a:ext>
                  </a:extLst>
                </a:gridCol>
                <a:gridCol w="2398101">
                  <a:extLst>
                    <a:ext uri="{9D8B030D-6E8A-4147-A177-3AD203B41FA5}">
                      <a16:colId xmlns:a16="http://schemas.microsoft.com/office/drawing/2014/main" val="352470937"/>
                    </a:ext>
                  </a:extLst>
                </a:gridCol>
                <a:gridCol w="2398101">
                  <a:extLst>
                    <a:ext uri="{9D8B030D-6E8A-4147-A177-3AD203B41FA5}">
                      <a16:colId xmlns:a16="http://schemas.microsoft.com/office/drawing/2014/main" val="1567652478"/>
                    </a:ext>
                  </a:extLst>
                </a:gridCol>
              </a:tblGrid>
              <a:tr h="583564">
                <a:tc gridSpan="4">
                  <a:txBody>
                    <a:bodyPr/>
                    <a:lstStyle/>
                    <a:p>
                      <a:pPr algn="ctr"/>
                      <a:r>
                        <a:rPr lang="tr-TR" sz="3200" b="0" noProof="0" dirty="0">
                          <a:solidFill>
                            <a:schemeClr val="bg1"/>
                          </a:solidFill>
                        </a:rPr>
                        <a:t>Ulusal Kitap/Kitap Bölümü Sayısı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 sz="32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1861985"/>
                  </a:ext>
                </a:extLst>
              </a:tr>
              <a:tr h="82927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Akademik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</a:rPr>
                        <a:t>Personel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2022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7025625"/>
                  </a:ext>
                </a:extLst>
              </a:tr>
              <a:tr h="829276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Ozan </a:t>
                      </a:r>
                      <a:r>
                        <a:rPr lang="tr-TR" sz="2400" b="1" dirty="0" err="1">
                          <a:solidFill>
                            <a:srgbClr val="A40304"/>
                          </a:solidFill>
                        </a:rPr>
                        <a:t>Uştuk</a:t>
                      </a:r>
                      <a:endParaRPr lang="en-US" sz="24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299918"/>
                  </a:ext>
                </a:extLst>
              </a:tr>
              <a:tr h="829276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-</a:t>
                      </a:r>
                      <a:endParaRPr lang="en-US" sz="24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3342080"/>
                  </a:ext>
                </a:extLst>
              </a:tr>
            </a:tbl>
          </a:graphicData>
        </a:graphic>
      </p:graphicFrame>
      <p:sp>
        <p:nvSpPr>
          <p:cNvPr id="2" name="Metin kutusu 1">
            <a:extLst>
              <a:ext uri="{FF2B5EF4-FFF2-40B4-BE49-F238E27FC236}">
                <a16:creationId xmlns:a16="http://schemas.microsoft.com/office/drawing/2014/main" id="{0B8EEC98-904C-E98F-1CCE-E261569A8051}"/>
              </a:ext>
            </a:extLst>
          </p:cNvPr>
          <p:cNvSpPr txBox="1"/>
          <p:nvPr/>
        </p:nvSpPr>
        <p:spPr>
          <a:xfrm>
            <a:off x="741760" y="5740896"/>
            <a:ext cx="11593288" cy="8371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tr-TR" sz="2400" b="1" dirty="0">
                <a:latin typeface="+mn-lt"/>
                <a:ea typeface="Times New Roman" panose="02020603050405020304" pitchFamily="18" charset="0"/>
              </a:rPr>
              <a:t>2022'de ulusal kitap/ kitap bölümü bulunmamaktadır.</a:t>
            </a:r>
          </a:p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r-T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6594135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AKADEMİK ÇIKTILAR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534FCB9-1F37-4439-A8D2-4C987214F77A}"/>
              </a:ext>
            </a:extLst>
          </p:cNvPr>
          <p:cNvSpPr txBox="1"/>
          <p:nvPr/>
        </p:nvSpPr>
        <p:spPr>
          <a:xfrm>
            <a:off x="273708" y="7325072"/>
            <a:ext cx="12457384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tr-TR" b="1" dirty="0">
                <a:solidFill>
                  <a:schemeClr val="tx1"/>
                </a:solidFill>
              </a:rPr>
              <a:t>Evecen D. (2022). </a:t>
            </a:r>
            <a:r>
              <a:rPr lang="tr-TR" dirty="0"/>
              <a:t>Şehrin Eğlencesi Şairin Oyunu: Mizahi Bir Üslup Olarak </a:t>
            </a:r>
            <a:r>
              <a:rPr lang="tr-TR" dirty="0" err="1"/>
              <a:t>Şehrengizler</a:t>
            </a:r>
            <a:r>
              <a:rPr lang="tr-TR" dirty="0"/>
              <a:t>. Klasik Türk Edebiyatında Gülmece ve Mizah, Ankara: İKSAD Global Yayıncılık, </a:t>
            </a:r>
            <a:r>
              <a:rPr lang="tr-TR" dirty="0" err="1"/>
              <a:t>ss</a:t>
            </a:r>
            <a:r>
              <a:rPr lang="tr-TR" dirty="0"/>
              <a:t>. 290-304.</a:t>
            </a:r>
            <a:endParaRPr lang="tr-T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tr-TR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5E4EF4AB-D4EE-8E40-8448-A0C18C14D1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542480"/>
              </p:ext>
            </p:extLst>
          </p:nvPr>
        </p:nvGraphicFramePr>
        <p:xfrm>
          <a:off x="180536" y="1505198"/>
          <a:ext cx="12731090" cy="5544616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2546218">
                  <a:extLst>
                    <a:ext uri="{9D8B030D-6E8A-4147-A177-3AD203B41FA5}">
                      <a16:colId xmlns:a16="http://schemas.microsoft.com/office/drawing/2014/main" val="616792690"/>
                    </a:ext>
                  </a:extLst>
                </a:gridCol>
                <a:gridCol w="2546218">
                  <a:extLst>
                    <a:ext uri="{9D8B030D-6E8A-4147-A177-3AD203B41FA5}">
                      <a16:colId xmlns:a16="http://schemas.microsoft.com/office/drawing/2014/main" val="109557912"/>
                    </a:ext>
                  </a:extLst>
                </a:gridCol>
                <a:gridCol w="2546218">
                  <a:extLst>
                    <a:ext uri="{9D8B030D-6E8A-4147-A177-3AD203B41FA5}">
                      <a16:colId xmlns:a16="http://schemas.microsoft.com/office/drawing/2014/main" val="1725173723"/>
                    </a:ext>
                  </a:extLst>
                </a:gridCol>
                <a:gridCol w="2546218">
                  <a:extLst>
                    <a:ext uri="{9D8B030D-6E8A-4147-A177-3AD203B41FA5}">
                      <a16:colId xmlns:a16="http://schemas.microsoft.com/office/drawing/2014/main" val="352470937"/>
                    </a:ext>
                  </a:extLst>
                </a:gridCol>
                <a:gridCol w="2546218">
                  <a:extLst>
                    <a:ext uri="{9D8B030D-6E8A-4147-A177-3AD203B41FA5}">
                      <a16:colId xmlns:a16="http://schemas.microsoft.com/office/drawing/2014/main" val="4180949077"/>
                    </a:ext>
                  </a:extLst>
                </a:gridCol>
              </a:tblGrid>
              <a:tr h="493225">
                <a:tc gridSpan="4">
                  <a:txBody>
                    <a:bodyPr/>
                    <a:lstStyle/>
                    <a:p>
                      <a:pPr algn="ctr"/>
                      <a:r>
                        <a:rPr lang="tr-TR" sz="2400" b="0" noProof="0" dirty="0">
                          <a:solidFill>
                            <a:schemeClr val="bg1"/>
                          </a:solidFill>
                        </a:rPr>
                        <a:t>Uluslararası Kitap/Kitap Bölümü Sayısı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 sz="24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1861985"/>
                  </a:ext>
                </a:extLst>
              </a:tr>
              <a:tr h="88780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Akademik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</a:rPr>
                        <a:t>Personel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2022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7025625"/>
                  </a:ext>
                </a:extLst>
              </a:tr>
              <a:tr h="1676965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Ozan </a:t>
                      </a:r>
                      <a:r>
                        <a:rPr lang="tr-TR" sz="2400" b="1" dirty="0" err="1">
                          <a:solidFill>
                            <a:srgbClr val="A40304"/>
                          </a:solidFill>
                        </a:rPr>
                        <a:t>Uştuk&amp;Yasemin</a:t>
                      </a:r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 Özcan Gönülal</a:t>
                      </a:r>
                      <a:endParaRPr lang="en-US" sz="24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2728576"/>
                  </a:ext>
                </a:extLst>
              </a:tr>
              <a:tr h="493225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Ozan </a:t>
                      </a:r>
                      <a:r>
                        <a:rPr lang="tr-TR" sz="2400" b="1" dirty="0" err="1">
                          <a:solidFill>
                            <a:srgbClr val="A40304"/>
                          </a:solidFill>
                        </a:rPr>
                        <a:t>Uştuk</a:t>
                      </a:r>
                      <a:endParaRPr lang="en-US" sz="24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20904"/>
                  </a:ext>
                </a:extLst>
              </a:tr>
              <a:tr h="1177916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Yasemin Özcan Gönülal</a:t>
                      </a:r>
                      <a:endParaRPr lang="en-US" sz="24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659089"/>
                  </a:ext>
                </a:extLst>
              </a:tr>
              <a:tr h="815480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Doğan Evecen</a:t>
                      </a:r>
                      <a:endParaRPr lang="en-US" sz="24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8880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174491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A69703D-6227-4E49-A200-5724C5BDB232}"/>
              </a:ext>
            </a:extLst>
          </p:cNvPr>
          <p:cNvSpPr txBox="1">
            <a:spLocks/>
          </p:cNvSpPr>
          <p:nvPr/>
        </p:nvSpPr>
        <p:spPr>
          <a:xfrm>
            <a:off x="5735959" y="368194"/>
            <a:ext cx="5734993" cy="528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200" b="1" dirty="0">
                <a:solidFill>
                  <a:srgbClr val="A40304"/>
                </a:solidFill>
              </a:rPr>
              <a:t>AKADEMİK ÇIKTILAR</a:t>
            </a: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C1CE4618-34B9-40F0-B07C-637FDBC5E7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794556"/>
              </p:ext>
            </p:extLst>
          </p:nvPr>
        </p:nvGraphicFramePr>
        <p:xfrm>
          <a:off x="1101800" y="1065244"/>
          <a:ext cx="10378256" cy="4604798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2594564">
                  <a:extLst>
                    <a:ext uri="{9D8B030D-6E8A-4147-A177-3AD203B41FA5}">
                      <a16:colId xmlns:a16="http://schemas.microsoft.com/office/drawing/2014/main" val="616792690"/>
                    </a:ext>
                  </a:extLst>
                </a:gridCol>
                <a:gridCol w="2594564">
                  <a:extLst>
                    <a:ext uri="{9D8B030D-6E8A-4147-A177-3AD203B41FA5}">
                      <a16:colId xmlns:a16="http://schemas.microsoft.com/office/drawing/2014/main" val="109557912"/>
                    </a:ext>
                  </a:extLst>
                </a:gridCol>
                <a:gridCol w="2594564">
                  <a:extLst>
                    <a:ext uri="{9D8B030D-6E8A-4147-A177-3AD203B41FA5}">
                      <a16:colId xmlns:a16="http://schemas.microsoft.com/office/drawing/2014/main" val="1725173723"/>
                    </a:ext>
                  </a:extLst>
                </a:gridCol>
                <a:gridCol w="2594564">
                  <a:extLst>
                    <a:ext uri="{9D8B030D-6E8A-4147-A177-3AD203B41FA5}">
                      <a16:colId xmlns:a16="http://schemas.microsoft.com/office/drawing/2014/main" val="2743359187"/>
                    </a:ext>
                  </a:extLst>
                </a:gridCol>
              </a:tblGrid>
              <a:tr h="398558">
                <a:tc gridSpan="3">
                  <a:txBody>
                    <a:bodyPr/>
                    <a:lstStyle/>
                    <a:p>
                      <a:pPr algn="ctr"/>
                      <a:r>
                        <a:rPr lang="tr-TR" sz="2000" b="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PROJELER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 sz="2000" b="0" noProof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1861985"/>
                  </a:ext>
                </a:extLst>
              </a:tr>
              <a:tr h="62883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tr-TR" sz="2000" b="1" dirty="0">
                          <a:solidFill>
                            <a:schemeClr val="tx1"/>
                          </a:solidFill>
                        </a:rPr>
                        <a:t>2022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7025625"/>
                  </a:ext>
                </a:extLst>
              </a:tr>
              <a:tr h="628839">
                <a:tc>
                  <a:txBody>
                    <a:bodyPr/>
                    <a:lstStyle/>
                    <a:p>
                      <a:pPr marL="0" marR="0" lvl="0" indent="0" algn="ctr" defTabSz="130048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TÜBİTAK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tr-TR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3170477"/>
                  </a:ext>
                </a:extLst>
              </a:tr>
              <a:tr h="628839">
                <a:tc>
                  <a:txBody>
                    <a:bodyPr/>
                    <a:lstStyle/>
                    <a:p>
                      <a:pPr marL="0" marR="0" indent="0" algn="ctr" defTabSz="130048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ULUSLARARASI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tr-TR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2728576"/>
                  </a:ext>
                </a:extLst>
              </a:tr>
              <a:tr h="62883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KAMU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tr-TR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0915929"/>
                  </a:ext>
                </a:extLst>
              </a:tr>
              <a:tr h="62883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SANAYİ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6078419"/>
                  </a:ext>
                </a:extLst>
              </a:tr>
              <a:tr h="628839">
                <a:tc>
                  <a:txBody>
                    <a:bodyPr/>
                    <a:lstStyle/>
                    <a:p>
                      <a:pPr marL="0" marR="0" indent="0" algn="ctr" defTabSz="130048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BAP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tr-TR" sz="2000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tr-TR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853722"/>
                  </a:ext>
                </a:extLst>
              </a:tr>
            </a:tbl>
          </a:graphicData>
        </a:graphic>
      </p:graphicFrame>
      <p:sp>
        <p:nvSpPr>
          <p:cNvPr id="9" name="Metin kutusu 8">
            <a:extLst>
              <a:ext uri="{FF2B5EF4-FFF2-40B4-BE49-F238E27FC236}">
                <a16:creationId xmlns:a16="http://schemas.microsoft.com/office/drawing/2014/main" id="{ADD776F1-AF66-4586-B985-F316332E7671}"/>
              </a:ext>
            </a:extLst>
          </p:cNvPr>
          <p:cNvSpPr txBox="1"/>
          <p:nvPr/>
        </p:nvSpPr>
        <p:spPr>
          <a:xfrm rot="10800000" flipV="1">
            <a:off x="309712" y="5525888"/>
            <a:ext cx="12169352" cy="38595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 algn="just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b="1" kern="1200" dirty="0">
                <a:solidFill>
                  <a:srgbClr val="A40304"/>
                </a:solidFill>
              </a:rPr>
              <a:t>Yasemin Özcan Gönülal &amp; Ozan Uştuk </a:t>
            </a:r>
          </a:p>
          <a:p>
            <a:pPr marL="457200" lvl="0" indent="-457200" algn="just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AutoNum type="arabicPeriod"/>
            </a:pPr>
            <a:r>
              <a:rPr lang="tr-TR" dirty="0"/>
              <a:t>“Yeraltı Su Kaynaklarının Kültürel Miras Bağlamında Değerlendirilmesi İçin Bir Model Önerisi, İzmir Yüksek Teknoloji Enstitüsü, </a:t>
            </a:r>
            <a:r>
              <a:rPr lang="tr-TR" b="1" dirty="0">
                <a:solidFill>
                  <a:schemeClr val="tx1"/>
                </a:solidFill>
              </a:rPr>
              <a:t>BAP,</a:t>
            </a:r>
            <a:r>
              <a:rPr lang="tr-TR" dirty="0"/>
              <a:t> 2021IYTE-1-0113 (Program kodu: GAP B), </a:t>
            </a:r>
            <a:r>
              <a:rPr lang="tr-TR" b="1" dirty="0"/>
              <a:t>Rol: Araştırmacı </a:t>
            </a:r>
            <a:r>
              <a:rPr lang="tr-TR" b="1" dirty="0">
                <a:solidFill>
                  <a:schemeClr val="tx1"/>
                </a:solidFill>
              </a:rPr>
              <a:t>(03.05.2021-03-05.2022).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en-GB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“İZMİRAS </a:t>
            </a:r>
            <a:r>
              <a:rPr lang="en-GB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Rotaları</a:t>
            </a:r>
            <a:r>
              <a:rPr lang="en-GB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ve</a:t>
            </a:r>
            <a:r>
              <a:rPr lang="en-GB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Yaşayan</a:t>
            </a:r>
            <a:r>
              <a:rPr lang="en-GB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Parklar</a:t>
            </a:r>
            <a:r>
              <a:rPr lang="en-GB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” </a:t>
            </a:r>
            <a:r>
              <a:rPr lang="en-GB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Projesi</a:t>
            </a:r>
            <a:r>
              <a:rPr lang="en-GB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.  </a:t>
            </a:r>
            <a:r>
              <a:rPr lang="en-GB" b="1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Konu</a:t>
            </a:r>
            <a:r>
              <a:rPr lang="en-GB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:  </a:t>
            </a:r>
            <a:r>
              <a:rPr lang="en-GB" dirty="0" err="1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Yamanlar</a:t>
            </a:r>
            <a:r>
              <a:rPr lang="tr-TR" dirty="0">
                <a:solidFill>
                  <a:schemeClr val="tx1"/>
                </a:solidFill>
                <a:ea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Yaşayan</a:t>
            </a:r>
            <a:r>
              <a:rPr lang="en-GB" dirty="0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Parkı</a:t>
            </a:r>
            <a:r>
              <a:rPr lang="en-GB" dirty="0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ve</a:t>
            </a:r>
            <a:r>
              <a:rPr lang="en-GB" dirty="0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Bostanlı</a:t>
            </a:r>
            <a:r>
              <a:rPr lang="en-GB" dirty="0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Seyir</a:t>
            </a:r>
            <a:r>
              <a:rPr lang="en-GB" dirty="0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Terası</a:t>
            </a:r>
            <a:r>
              <a:rPr lang="tr-TR" dirty="0">
                <a:solidFill>
                  <a:schemeClr val="tx1"/>
                </a:solidFill>
                <a:ea typeface="Arial" panose="020B0604020202020204" pitchFamily="34" charset="0"/>
              </a:rPr>
              <a:t>-</a:t>
            </a:r>
            <a:r>
              <a:rPr lang="en-GB" dirty="0" err="1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Yamanlar</a:t>
            </a:r>
            <a:r>
              <a:rPr lang="en-GB" dirty="0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Köyü</a:t>
            </a:r>
            <a:r>
              <a:rPr lang="en-GB" dirty="0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Hattı</a:t>
            </a:r>
            <a:r>
              <a:rPr lang="en-GB" dirty="0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. </a:t>
            </a:r>
            <a:r>
              <a:rPr lang="en-GB" b="1" dirty="0" err="1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Kurum</a:t>
            </a:r>
            <a:r>
              <a:rPr lang="en-GB" b="1" dirty="0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: </a:t>
            </a:r>
            <a:r>
              <a:rPr lang="en-GB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İZDOĞA </a:t>
            </a:r>
            <a:r>
              <a:rPr lang="en-GB" b="1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Çevre</a:t>
            </a:r>
            <a:r>
              <a:rPr lang="en-GB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Korunması</a:t>
            </a:r>
            <a:r>
              <a:rPr lang="en-GB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İyileştirilmesi</a:t>
            </a:r>
            <a:r>
              <a:rPr lang="tr-TR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Müşavirlik</a:t>
            </a:r>
            <a:r>
              <a:rPr lang="en-GB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ve</a:t>
            </a:r>
            <a:r>
              <a:rPr lang="en-GB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Proje</a:t>
            </a:r>
            <a:r>
              <a:rPr lang="en-GB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Hizmetleri</a:t>
            </a:r>
            <a:r>
              <a:rPr lang="en-GB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Ticaret</a:t>
            </a:r>
            <a:r>
              <a:rPr lang="en-GB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ve</a:t>
            </a:r>
            <a:r>
              <a:rPr lang="en-GB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Sanayi A.Ş. </a:t>
            </a:r>
            <a:r>
              <a:rPr lang="en-GB" b="1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ile</a:t>
            </a:r>
            <a:r>
              <a:rPr lang="en-GB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İYTE TAMİKAM</a:t>
            </a:r>
            <a:r>
              <a:rPr lang="en-GB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(</a:t>
            </a:r>
            <a:r>
              <a:rPr lang="en-GB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Tasarım</a:t>
            </a:r>
            <a:r>
              <a:rPr lang="en-GB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Mimarlık</a:t>
            </a:r>
            <a:r>
              <a:rPr lang="en-GB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ve</a:t>
            </a:r>
            <a:r>
              <a:rPr lang="en-GB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Kent </a:t>
            </a:r>
            <a:r>
              <a:rPr lang="en-GB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Araştırmaları</a:t>
            </a:r>
            <a:r>
              <a:rPr lang="en-GB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) </a:t>
            </a:r>
            <a:r>
              <a:rPr lang="en-GB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arasında</a:t>
            </a:r>
            <a:r>
              <a:rPr lang="en-GB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düzenlenen</a:t>
            </a:r>
            <a:r>
              <a:rPr lang="en-GB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bir</a:t>
            </a:r>
            <a:r>
              <a:rPr lang="en-GB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protokol</a:t>
            </a:r>
            <a:r>
              <a:rPr lang="en-GB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gereği</a:t>
            </a:r>
            <a:r>
              <a:rPr lang="en-GB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1 </a:t>
            </a:r>
            <a:r>
              <a:rPr lang="en-GB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yıllık</a:t>
            </a:r>
            <a:r>
              <a:rPr lang="en-GB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bir</a:t>
            </a:r>
            <a:r>
              <a:rPr lang="en-GB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proje</a:t>
            </a:r>
            <a:r>
              <a:rPr lang="tr-TR" dirty="0">
                <a:solidFill>
                  <a:schemeClr val="tx1"/>
                </a:solidFill>
                <a:ea typeface="Calibri" panose="020F0502020204030204" pitchFamily="34" charset="0"/>
              </a:rPr>
              <a:t> (Mart 2022-Mart 2023)</a:t>
            </a:r>
            <a:r>
              <a:rPr lang="en-GB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Rol</a:t>
            </a:r>
            <a:r>
              <a:rPr lang="en-GB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: </a:t>
            </a:r>
            <a:r>
              <a:rPr lang="en-GB" b="1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Saha</a:t>
            </a:r>
            <a:r>
              <a:rPr lang="en-GB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Araştırmacısı</a:t>
            </a:r>
            <a:r>
              <a:rPr lang="tr-TR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.</a:t>
            </a:r>
            <a:endParaRPr lang="tr-TR" b="1" kern="1200" dirty="0">
              <a:solidFill>
                <a:schemeClr val="tx1"/>
              </a:solidFill>
            </a:endParaRPr>
          </a:p>
          <a:p>
            <a:pPr marL="342900" lvl="0" indent="-342900" algn="just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Courier New" panose="02070309020205020404" pitchFamily="49" charset="0"/>
              <a:buChar char="o"/>
            </a:pPr>
            <a:endParaRPr lang="en-US" b="1" kern="1200" dirty="0">
              <a:solidFill>
                <a:srgbClr val="A403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09079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A69703D-6227-4E49-A200-5724C5BDB232}"/>
              </a:ext>
            </a:extLst>
          </p:cNvPr>
          <p:cNvSpPr txBox="1">
            <a:spLocks/>
          </p:cNvSpPr>
          <p:nvPr/>
        </p:nvSpPr>
        <p:spPr>
          <a:xfrm>
            <a:off x="5735959" y="368194"/>
            <a:ext cx="5734993" cy="528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200" b="1" dirty="0">
                <a:solidFill>
                  <a:srgbClr val="A40304"/>
                </a:solidFill>
              </a:rPr>
              <a:t>AKADEMİK ÇIKTILAR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ADD776F1-AF66-4586-B985-F316332E7671}"/>
              </a:ext>
            </a:extLst>
          </p:cNvPr>
          <p:cNvSpPr txBox="1"/>
          <p:nvPr/>
        </p:nvSpPr>
        <p:spPr>
          <a:xfrm rot="10800000" flipV="1">
            <a:off x="597744" y="1478436"/>
            <a:ext cx="12097344" cy="75220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 algn="just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2800" b="1" kern="1200" dirty="0">
                <a:solidFill>
                  <a:srgbClr val="A40304"/>
                </a:solidFill>
              </a:rPr>
              <a:t>2022 Yılı Proje Başvuruları</a:t>
            </a:r>
          </a:p>
          <a:p>
            <a:pPr lvl="0" algn="just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tr-TR" sz="2800" b="1" kern="1200" dirty="0">
              <a:solidFill>
                <a:srgbClr val="A40304"/>
              </a:solidFill>
            </a:endParaRPr>
          </a:p>
          <a:p>
            <a:pPr marL="342900" indent="-342900" algn="just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Courier New" panose="02070309020205020404" pitchFamily="49" charset="0"/>
              <a:buChar char="o"/>
            </a:pPr>
            <a:r>
              <a:rPr lang="tr-TR" sz="2800" b="1" kern="1200" dirty="0">
                <a:solidFill>
                  <a:schemeClr val="tx1"/>
                </a:solidFill>
              </a:rPr>
              <a:t>Yasemin Özcan Gönülal &amp; Ozan </a:t>
            </a:r>
            <a:r>
              <a:rPr lang="tr-TR" sz="2800" b="1" kern="1200" dirty="0" err="1">
                <a:solidFill>
                  <a:schemeClr val="tx1"/>
                </a:solidFill>
              </a:rPr>
              <a:t>Uştuk</a:t>
            </a:r>
            <a:r>
              <a:rPr lang="tr-TR" sz="2800" b="1" kern="1200" dirty="0">
                <a:solidFill>
                  <a:schemeClr val="tx1"/>
                </a:solidFill>
              </a:rPr>
              <a:t> (Rol: Araştırmacı)</a:t>
            </a:r>
            <a:endParaRPr lang="tr-TR" sz="2800" b="1" kern="1200" dirty="0">
              <a:solidFill>
                <a:srgbClr val="A40304"/>
              </a:solidFill>
            </a:endParaRPr>
          </a:p>
          <a:p>
            <a:pPr algn="just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2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BAP: </a:t>
            </a:r>
            <a:r>
              <a:rPr lang="tr-TR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Kentleşme Sürecinde Bölgesel Miras Odaklı Bir Yaklaşım: Karaburun </a:t>
            </a:r>
            <a:r>
              <a:rPr lang="tr-TR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Jeorota</a:t>
            </a:r>
            <a:r>
              <a:rPr lang="tr-TR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Örneği</a:t>
            </a:r>
            <a:r>
              <a:rPr lang="tr-TR" sz="2800" b="1" kern="12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, Yürütücü Hülya Yüceer</a:t>
            </a:r>
          </a:p>
          <a:p>
            <a:pPr algn="just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tr-TR" sz="2800" b="1" kern="1200" dirty="0">
              <a:solidFill>
                <a:schemeClr val="tx1"/>
              </a:solidFill>
            </a:endParaRPr>
          </a:p>
          <a:p>
            <a:pPr marL="342900" indent="-342900" algn="just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Courier New" panose="02070309020205020404" pitchFamily="49" charset="0"/>
              <a:buChar char="o"/>
            </a:pPr>
            <a:r>
              <a:rPr lang="tr-TR" sz="2800" b="1" kern="1200" dirty="0">
                <a:solidFill>
                  <a:schemeClr val="tx1"/>
                </a:solidFill>
              </a:rPr>
              <a:t>Ozan </a:t>
            </a:r>
            <a:r>
              <a:rPr lang="tr-TR" sz="2800" b="1" kern="1200" dirty="0" err="1">
                <a:solidFill>
                  <a:schemeClr val="tx1"/>
                </a:solidFill>
              </a:rPr>
              <a:t>Uştuk</a:t>
            </a:r>
            <a:r>
              <a:rPr lang="tr-TR" sz="2800" b="1" kern="1200" dirty="0">
                <a:solidFill>
                  <a:schemeClr val="tx1"/>
                </a:solidFill>
              </a:rPr>
              <a:t> (Rol: Araştırmacı)</a:t>
            </a:r>
          </a:p>
          <a:p>
            <a:pPr algn="just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2800" b="1" kern="1200" dirty="0">
                <a:solidFill>
                  <a:schemeClr val="tx1"/>
                </a:solidFill>
              </a:rPr>
              <a:t>AB: </a:t>
            </a:r>
            <a:r>
              <a:rPr lang="en-US" sz="2800" kern="1200" dirty="0">
                <a:solidFill>
                  <a:schemeClr val="tx1"/>
                </a:solidFill>
              </a:rPr>
              <a:t>BOREAS (Built </a:t>
            </a:r>
            <a:r>
              <a:rPr lang="en-US" sz="2800" kern="1200" dirty="0" err="1">
                <a:solidFill>
                  <a:schemeClr val="tx1"/>
                </a:solidFill>
              </a:rPr>
              <a:t>envirOnment</a:t>
            </a:r>
            <a:r>
              <a:rPr lang="en-US" sz="2800" kern="1200" dirty="0">
                <a:solidFill>
                  <a:schemeClr val="tx1"/>
                </a:solidFill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</a:rPr>
              <a:t>aRound</a:t>
            </a:r>
            <a:r>
              <a:rPr lang="en-US" sz="2800" kern="1200" dirty="0">
                <a:solidFill>
                  <a:schemeClr val="tx1"/>
                </a:solidFill>
              </a:rPr>
              <a:t> the </a:t>
            </a:r>
            <a:r>
              <a:rPr lang="en-US" sz="2800" kern="1200" dirty="0" err="1">
                <a:solidFill>
                  <a:schemeClr val="tx1"/>
                </a:solidFill>
              </a:rPr>
              <a:t>MeditErranean</a:t>
            </a:r>
            <a:r>
              <a:rPr lang="en-US" sz="2800" kern="1200" dirty="0">
                <a:solidFill>
                  <a:schemeClr val="tx1"/>
                </a:solidFill>
              </a:rPr>
              <a:t> with </a:t>
            </a:r>
            <a:r>
              <a:rPr lang="en-US" sz="2800" kern="1200" dirty="0" err="1">
                <a:solidFill>
                  <a:schemeClr val="tx1"/>
                </a:solidFill>
              </a:rPr>
              <a:t>digitAl</a:t>
            </a:r>
            <a:r>
              <a:rPr lang="en-US" sz="2800" kern="1200" dirty="0">
                <a:solidFill>
                  <a:schemeClr val="tx1"/>
                </a:solidFill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</a:rPr>
              <a:t>twinS</a:t>
            </a:r>
            <a:r>
              <a:rPr lang="en-US" sz="2800" kern="1200" dirty="0">
                <a:solidFill>
                  <a:schemeClr val="tx1"/>
                </a:solidFill>
              </a:rPr>
              <a:t>)</a:t>
            </a:r>
            <a:r>
              <a:rPr lang="tr-TR" sz="2800" kern="1200" dirty="0">
                <a:solidFill>
                  <a:schemeClr val="tx1"/>
                </a:solidFill>
              </a:rPr>
              <a:t> </a:t>
            </a:r>
          </a:p>
          <a:p>
            <a:pPr algn="just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2800" kern="1200" dirty="0">
                <a:solidFill>
                  <a:schemeClr val="tx1"/>
                </a:solidFill>
              </a:rPr>
              <a:t>TOPIC ID: HORIZON-CL5-2022-D4-02-03 </a:t>
            </a:r>
            <a:r>
              <a:rPr lang="tr-TR" sz="2800" kern="1200" dirty="0" err="1">
                <a:solidFill>
                  <a:schemeClr val="tx1"/>
                </a:solidFill>
              </a:rPr>
              <a:t>Sustainable</a:t>
            </a:r>
            <a:r>
              <a:rPr lang="tr-TR" sz="2800" kern="1200" dirty="0">
                <a:solidFill>
                  <a:schemeClr val="tx1"/>
                </a:solidFill>
              </a:rPr>
              <a:t> </a:t>
            </a:r>
            <a:r>
              <a:rPr lang="tr-TR" sz="2800" kern="1200" dirty="0" err="1">
                <a:solidFill>
                  <a:schemeClr val="tx1"/>
                </a:solidFill>
              </a:rPr>
              <a:t>and</a:t>
            </a:r>
            <a:r>
              <a:rPr lang="tr-TR" sz="2800" kern="1200" dirty="0">
                <a:solidFill>
                  <a:schemeClr val="tx1"/>
                </a:solidFill>
              </a:rPr>
              <a:t> </a:t>
            </a:r>
            <a:r>
              <a:rPr lang="tr-TR" sz="2800" kern="1200" dirty="0" err="1">
                <a:solidFill>
                  <a:schemeClr val="tx1"/>
                </a:solidFill>
              </a:rPr>
              <a:t>resource-efficient</a:t>
            </a:r>
            <a:r>
              <a:rPr lang="tr-TR" sz="2800" kern="1200" dirty="0">
                <a:solidFill>
                  <a:schemeClr val="tx1"/>
                </a:solidFill>
              </a:rPr>
              <a:t> </a:t>
            </a:r>
            <a:r>
              <a:rPr lang="tr-TR" sz="2800" kern="1200" dirty="0" err="1">
                <a:solidFill>
                  <a:schemeClr val="tx1"/>
                </a:solidFill>
              </a:rPr>
              <a:t>solutions</a:t>
            </a:r>
            <a:r>
              <a:rPr lang="tr-TR" sz="2800" kern="1200" dirty="0">
                <a:solidFill>
                  <a:schemeClr val="tx1"/>
                </a:solidFill>
              </a:rPr>
              <a:t> </a:t>
            </a:r>
            <a:r>
              <a:rPr lang="tr-TR" sz="2800" kern="1200" dirty="0" err="1">
                <a:solidFill>
                  <a:schemeClr val="tx1"/>
                </a:solidFill>
              </a:rPr>
              <a:t>for</a:t>
            </a:r>
            <a:r>
              <a:rPr lang="tr-TR" sz="2800" kern="1200" dirty="0">
                <a:solidFill>
                  <a:schemeClr val="tx1"/>
                </a:solidFill>
              </a:rPr>
              <a:t> an </a:t>
            </a:r>
            <a:r>
              <a:rPr lang="tr-TR" sz="2800" kern="1200" dirty="0" err="1">
                <a:solidFill>
                  <a:schemeClr val="tx1"/>
                </a:solidFill>
              </a:rPr>
              <a:t>open</a:t>
            </a:r>
            <a:r>
              <a:rPr lang="tr-TR" sz="2800" kern="1200" dirty="0">
                <a:solidFill>
                  <a:schemeClr val="tx1"/>
                </a:solidFill>
              </a:rPr>
              <a:t>, </a:t>
            </a:r>
            <a:r>
              <a:rPr lang="tr-TR" sz="2800" kern="1200" dirty="0" err="1">
                <a:solidFill>
                  <a:schemeClr val="tx1"/>
                </a:solidFill>
              </a:rPr>
              <a:t>accessible</a:t>
            </a:r>
            <a:r>
              <a:rPr lang="tr-TR" sz="2800" kern="1200" dirty="0">
                <a:solidFill>
                  <a:schemeClr val="tx1"/>
                </a:solidFill>
              </a:rPr>
              <a:t>, </a:t>
            </a:r>
            <a:r>
              <a:rPr lang="tr-TR" sz="2800" kern="1200" dirty="0" err="1">
                <a:solidFill>
                  <a:schemeClr val="tx1"/>
                </a:solidFill>
              </a:rPr>
              <a:t>inclusive</a:t>
            </a:r>
            <a:r>
              <a:rPr lang="tr-TR" sz="2800" kern="1200" dirty="0">
                <a:solidFill>
                  <a:schemeClr val="tx1"/>
                </a:solidFill>
              </a:rPr>
              <a:t>, </a:t>
            </a:r>
            <a:r>
              <a:rPr lang="tr-TR" sz="2800" kern="1200" dirty="0" err="1">
                <a:solidFill>
                  <a:schemeClr val="tx1"/>
                </a:solidFill>
              </a:rPr>
              <a:t>resilient</a:t>
            </a:r>
            <a:r>
              <a:rPr lang="tr-TR" sz="2800" kern="1200" dirty="0">
                <a:solidFill>
                  <a:schemeClr val="tx1"/>
                </a:solidFill>
              </a:rPr>
              <a:t> </a:t>
            </a:r>
            <a:r>
              <a:rPr lang="tr-TR" sz="2800" kern="1200" dirty="0" err="1">
                <a:solidFill>
                  <a:schemeClr val="tx1"/>
                </a:solidFill>
              </a:rPr>
              <a:t>and</a:t>
            </a:r>
            <a:r>
              <a:rPr lang="tr-TR" sz="2800" kern="1200" dirty="0">
                <a:solidFill>
                  <a:schemeClr val="tx1"/>
                </a:solidFill>
              </a:rPr>
              <a:t> </a:t>
            </a:r>
            <a:r>
              <a:rPr lang="tr-TR" sz="2800" kern="1200" dirty="0" err="1">
                <a:solidFill>
                  <a:schemeClr val="tx1"/>
                </a:solidFill>
              </a:rPr>
              <a:t>low-emission</a:t>
            </a:r>
            <a:r>
              <a:rPr lang="tr-TR" sz="2800" kern="1200" dirty="0">
                <a:solidFill>
                  <a:schemeClr val="tx1"/>
                </a:solidFill>
              </a:rPr>
              <a:t> </a:t>
            </a:r>
            <a:r>
              <a:rPr lang="tr-TR" sz="2800" kern="1200" dirty="0" err="1">
                <a:solidFill>
                  <a:schemeClr val="tx1"/>
                </a:solidFill>
              </a:rPr>
              <a:t>cultural</a:t>
            </a:r>
            <a:r>
              <a:rPr lang="tr-TR" sz="2800" kern="1200" dirty="0">
                <a:solidFill>
                  <a:schemeClr val="tx1"/>
                </a:solidFill>
              </a:rPr>
              <a:t> </a:t>
            </a:r>
            <a:r>
              <a:rPr lang="tr-TR" sz="2800" kern="1200" dirty="0" err="1">
                <a:solidFill>
                  <a:schemeClr val="tx1"/>
                </a:solidFill>
              </a:rPr>
              <a:t>heritage</a:t>
            </a:r>
            <a:r>
              <a:rPr lang="tr-TR" sz="2800" kern="1200" dirty="0">
                <a:solidFill>
                  <a:schemeClr val="tx1"/>
                </a:solidFill>
              </a:rPr>
              <a:t>: </a:t>
            </a:r>
            <a:r>
              <a:rPr lang="tr-TR" sz="2800" kern="1200" dirty="0" err="1">
                <a:solidFill>
                  <a:schemeClr val="tx1"/>
                </a:solidFill>
              </a:rPr>
              <a:t>prevention</a:t>
            </a:r>
            <a:r>
              <a:rPr lang="tr-TR" sz="2800" kern="1200" dirty="0">
                <a:solidFill>
                  <a:schemeClr val="tx1"/>
                </a:solidFill>
              </a:rPr>
              <a:t>, </a:t>
            </a:r>
            <a:r>
              <a:rPr lang="tr-TR" sz="2800" kern="1200" dirty="0" err="1">
                <a:solidFill>
                  <a:schemeClr val="tx1"/>
                </a:solidFill>
              </a:rPr>
              <a:t>monitoring</a:t>
            </a:r>
            <a:r>
              <a:rPr lang="tr-TR" sz="2800" kern="1200" dirty="0">
                <a:solidFill>
                  <a:schemeClr val="tx1"/>
                </a:solidFill>
              </a:rPr>
              <a:t>, </a:t>
            </a:r>
            <a:r>
              <a:rPr lang="tr-TR" sz="2800" kern="1200" dirty="0" err="1">
                <a:solidFill>
                  <a:schemeClr val="tx1"/>
                </a:solidFill>
              </a:rPr>
              <a:t>management</a:t>
            </a:r>
            <a:r>
              <a:rPr lang="tr-TR" sz="2800" kern="1200" dirty="0">
                <a:solidFill>
                  <a:schemeClr val="tx1"/>
                </a:solidFill>
              </a:rPr>
              <a:t>, </a:t>
            </a:r>
            <a:r>
              <a:rPr lang="tr-TR" sz="2800" kern="1200" dirty="0" err="1">
                <a:solidFill>
                  <a:schemeClr val="tx1"/>
                </a:solidFill>
              </a:rPr>
              <a:t>maintenance</a:t>
            </a:r>
            <a:r>
              <a:rPr lang="tr-TR" sz="2800" kern="1200" dirty="0">
                <a:solidFill>
                  <a:schemeClr val="tx1"/>
                </a:solidFill>
              </a:rPr>
              <a:t>, </a:t>
            </a:r>
            <a:r>
              <a:rPr lang="tr-TR" sz="2800" kern="1200" dirty="0" err="1">
                <a:solidFill>
                  <a:schemeClr val="tx1"/>
                </a:solidFill>
              </a:rPr>
              <a:t>and</a:t>
            </a:r>
            <a:r>
              <a:rPr lang="tr-TR" sz="2800" kern="1200" dirty="0">
                <a:solidFill>
                  <a:schemeClr val="tx1"/>
                </a:solidFill>
              </a:rPr>
              <a:t> </a:t>
            </a:r>
            <a:r>
              <a:rPr lang="tr-TR" sz="2800" kern="1200" dirty="0" err="1">
                <a:solidFill>
                  <a:schemeClr val="tx1"/>
                </a:solidFill>
              </a:rPr>
              <a:t>renovation</a:t>
            </a:r>
            <a:r>
              <a:rPr lang="tr-TR" sz="2800" kern="1200" dirty="0">
                <a:solidFill>
                  <a:schemeClr val="tx1"/>
                </a:solidFill>
              </a:rPr>
              <a:t> (Built4People) çağrısı kapsamında, </a:t>
            </a:r>
            <a:r>
              <a:rPr lang="tr-TR" sz="2800" b="1" kern="1200" dirty="0">
                <a:solidFill>
                  <a:schemeClr val="tx1"/>
                </a:solidFill>
              </a:rPr>
              <a:t>Yürütücü Mine Turan</a:t>
            </a:r>
          </a:p>
          <a:p>
            <a:pPr algn="just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tr-TR" b="1" kern="1200" dirty="0">
              <a:solidFill>
                <a:srgbClr val="A40304"/>
              </a:solidFill>
            </a:endParaRPr>
          </a:p>
          <a:p>
            <a:pPr algn="just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b="1" kern="1200" dirty="0">
                <a:solidFill>
                  <a:srgbClr val="A40304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567770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AKADEMİK ÇIKTILAR</a:t>
            </a:r>
          </a:p>
        </p:txBody>
      </p:sp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11C6AF0C-1FD5-8716-F07E-08FC4A3C23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970552"/>
              </p:ext>
            </p:extLst>
          </p:nvPr>
        </p:nvGraphicFramePr>
        <p:xfrm>
          <a:off x="1029792" y="2182812"/>
          <a:ext cx="10585176" cy="3270052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7085210">
                  <a:extLst>
                    <a:ext uri="{9D8B030D-6E8A-4147-A177-3AD203B41FA5}">
                      <a16:colId xmlns:a16="http://schemas.microsoft.com/office/drawing/2014/main" val="899488669"/>
                    </a:ext>
                  </a:extLst>
                </a:gridCol>
                <a:gridCol w="3499966">
                  <a:extLst>
                    <a:ext uri="{9D8B030D-6E8A-4147-A177-3AD203B41FA5}">
                      <a16:colId xmlns:a16="http://schemas.microsoft.com/office/drawing/2014/main" val="2650391467"/>
                    </a:ext>
                  </a:extLst>
                </a:gridCol>
              </a:tblGrid>
              <a:tr h="711593">
                <a:tc>
                  <a:txBody>
                    <a:bodyPr/>
                    <a:lstStyle/>
                    <a:p>
                      <a:pPr algn="l"/>
                      <a:r>
                        <a:rPr lang="en-US" sz="3200" b="0" noProof="0" dirty="0" err="1">
                          <a:solidFill>
                            <a:schemeClr val="bg1"/>
                          </a:solidFill>
                        </a:rPr>
                        <a:t>Ödüller</a:t>
                      </a:r>
                      <a:endParaRPr lang="tr-TR" sz="32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7744971"/>
                  </a:ext>
                </a:extLst>
              </a:tr>
              <a:tr h="561785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2022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7521616"/>
                  </a:ext>
                </a:extLst>
              </a:tr>
              <a:tr h="998337">
                <a:tc>
                  <a:txBody>
                    <a:bodyPr/>
                    <a:lstStyle/>
                    <a:p>
                      <a:pPr marL="0" marR="0" indent="0" algn="l" defTabSz="130048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Ulusal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Ödüller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447839"/>
                  </a:ext>
                </a:extLst>
              </a:tr>
              <a:tr h="998337">
                <a:tc>
                  <a:txBody>
                    <a:bodyPr/>
                    <a:lstStyle/>
                    <a:p>
                      <a:pPr marL="0" marR="0" indent="0" algn="l" defTabSz="130048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Uluslararası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Ödüller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30048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tr-TR" sz="2000" b="0" i="0" u="none" strike="noStrike" cap="none" spc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j-lt"/>
                        <a:ea typeface="+mn-ea"/>
                        <a:cs typeface="+mn-cs"/>
                        <a:sym typeface="Raleway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5761461"/>
                  </a:ext>
                </a:extLst>
              </a:tr>
            </a:tbl>
          </a:graphicData>
        </a:graphic>
      </p:graphicFrame>
      <p:sp>
        <p:nvSpPr>
          <p:cNvPr id="3" name="Metin kutusu 2">
            <a:extLst>
              <a:ext uri="{FF2B5EF4-FFF2-40B4-BE49-F238E27FC236}">
                <a16:creationId xmlns:a16="http://schemas.microsoft.com/office/drawing/2014/main" id="{916ED5B1-D25A-F26E-0C8D-4FBA60C748C6}"/>
              </a:ext>
            </a:extLst>
          </p:cNvPr>
          <p:cNvSpPr txBox="1"/>
          <p:nvPr/>
        </p:nvSpPr>
        <p:spPr>
          <a:xfrm>
            <a:off x="381720" y="6100936"/>
            <a:ext cx="12241360" cy="139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tr-TR" sz="2800" b="1" dirty="0">
                <a:solidFill>
                  <a:schemeClr val="tx1"/>
                </a:solidFill>
                <a:ea typeface="Calibri" panose="020F0502020204030204" pitchFamily="34" charset="0"/>
              </a:rPr>
              <a:t>Ozan </a:t>
            </a:r>
            <a:r>
              <a:rPr lang="tr-TR" sz="2800" b="1" dirty="0" err="1">
                <a:solidFill>
                  <a:schemeClr val="tx1"/>
                </a:solidFill>
                <a:ea typeface="Calibri" panose="020F0502020204030204" pitchFamily="34" charset="0"/>
              </a:rPr>
              <a:t>Uştuk</a:t>
            </a:r>
            <a:r>
              <a:rPr lang="tr-TR" sz="2800" b="1" dirty="0">
                <a:solidFill>
                  <a:schemeClr val="tx1"/>
                </a:solidFill>
                <a:ea typeface="Calibri" panose="020F0502020204030204" pitchFamily="34" charset="0"/>
              </a:rPr>
              <a:t>, </a:t>
            </a:r>
            <a:r>
              <a:rPr lang="en-GB" sz="2800" b="1" dirty="0">
                <a:solidFill>
                  <a:schemeClr val="tx1"/>
                </a:solidFill>
                <a:ea typeface="Calibri" panose="020F0502020204030204" pitchFamily="34" charset="0"/>
              </a:rPr>
              <a:t>TÜBİTAK </a:t>
            </a:r>
            <a:r>
              <a:rPr lang="en-GB" sz="2800" b="1" dirty="0" err="1">
                <a:solidFill>
                  <a:schemeClr val="tx1"/>
                </a:solidFill>
                <a:ea typeface="Calibri" panose="020F0502020204030204" pitchFamily="34" charset="0"/>
              </a:rPr>
              <a:t>Eşik</a:t>
            </a:r>
            <a:r>
              <a:rPr lang="en-GB" sz="2800" b="1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ea typeface="Calibri" panose="020F0502020204030204" pitchFamily="34" charset="0"/>
              </a:rPr>
              <a:t>Üstü</a:t>
            </a:r>
            <a:r>
              <a:rPr lang="en-GB" sz="2800" b="1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ea typeface="Calibri" panose="020F0502020204030204" pitchFamily="34" charset="0"/>
              </a:rPr>
              <a:t>Ödülü</a:t>
            </a:r>
            <a:r>
              <a:rPr lang="tr-TR" sz="2800" b="1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/>
                </a:solidFill>
                <a:ea typeface="Calibri" panose="020F0502020204030204" pitchFamily="34" charset="0"/>
              </a:rPr>
              <a:t>(</a:t>
            </a:r>
            <a:r>
              <a:rPr lang="en-GB" sz="2800" dirty="0" err="1">
                <a:solidFill>
                  <a:schemeClr val="tx1"/>
                </a:solidFill>
                <a:ea typeface="Calibri" panose="020F0502020204030204" pitchFamily="34" charset="0"/>
              </a:rPr>
              <a:t>Avrupa</a:t>
            </a:r>
            <a:r>
              <a:rPr lang="en-GB" sz="28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Birliği</a:t>
            </a:r>
            <a:r>
              <a:rPr lang="en-GB" sz="2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projeleri</a:t>
            </a:r>
            <a:r>
              <a:rPr lang="en-GB" sz="2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HORIZON-CL5-2021-D3-03 </a:t>
            </a:r>
            <a:r>
              <a:rPr lang="en-GB" sz="2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çağrısı</a:t>
            </a:r>
            <a:r>
              <a:rPr lang="en-GB" sz="2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için</a:t>
            </a:r>
            <a:r>
              <a:rPr lang="en-GB" sz="2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yapılan</a:t>
            </a:r>
            <a:r>
              <a:rPr lang="tr-TR" sz="28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GB" sz="2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ANCHIALE </a:t>
            </a:r>
            <a:r>
              <a:rPr lang="en-GB" sz="2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isimli</a:t>
            </a:r>
            <a:r>
              <a:rPr lang="en-GB" sz="2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proje</a:t>
            </a:r>
            <a:r>
              <a:rPr lang="tr-TR" sz="2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başvurusu ile)</a:t>
            </a:r>
          </a:p>
        </p:txBody>
      </p:sp>
    </p:spTree>
    <p:extLst>
      <p:ext uri="{BB962C8B-B14F-4D97-AF65-F5344CB8AC3E}">
        <p14:creationId xmlns:p14="http://schemas.microsoft.com/office/powerpoint/2010/main" val="25085682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A43780-327B-E846-B112-D25F2EDC3221}"/>
              </a:ext>
            </a:extLst>
          </p:cNvPr>
          <p:cNvSpPr/>
          <p:nvPr/>
        </p:nvSpPr>
        <p:spPr>
          <a:xfrm>
            <a:off x="1029792" y="3076600"/>
            <a:ext cx="1052556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A40304"/>
                </a:solidFill>
                <a:cs typeface="Arial" panose="020B0604020202020204" pitchFamily="34" charset="0"/>
              </a:rPr>
              <a:t>GENEL KÜLTÜR DERSLERİ BÖLÜMÜ</a:t>
            </a:r>
          </a:p>
          <a:p>
            <a:pPr algn="ctr"/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A40304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A40304"/>
                </a:solidFill>
                <a:cs typeface="Arial" panose="020B0604020202020204" pitchFamily="34" charset="0"/>
              </a:rPr>
              <a:t>202</a:t>
            </a:r>
            <a:r>
              <a:rPr lang="tr-TR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A40304"/>
                </a:solidFill>
                <a:cs typeface="Arial" panose="020B0604020202020204" pitchFamily="34" charset="0"/>
              </a:rPr>
              <a:t>2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A40304"/>
                </a:solidFill>
                <a:cs typeface="Arial" panose="020B0604020202020204" pitchFamily="34" charset="0"/>
              </a:rPr>
              <a:t> YILI FAALİYET RAPORU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A40304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9608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 txBox="1">
            <a:spLocks/>
          </p:cNvSpPr>
          <p:nvPr/>
        </p:nvSpPr>
        <p:spPr>
          <a:xfrm>
            <a:off x="957784" y="1348408"/>
            <a:ext cx="11125820" cy="8762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561156" y="1264266"/>
            <a:ext cx="11125820" cy="79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tr-TR" sz="2800" b="1" dirty="0">
                <a:solidFill>
                  <a:schemeClr val="tx1"/>
                </a:solidFill>
              </a:rPr>
              <a:t>Komisyon, Yönetim Kurulu Üyelikleri, İdari İş Görevleri (2022):</a:t>
            </a:r>
          </a:p>
          <a:p>
            <a:pPr hangingPunct="1">
              <a:lnSpc>
                <a:spcPct val="150000"/>
              </a:lnSpc>
            </a:pPr>
            <a:endParaRPr lang="tr-TR" sz="2800" b="1" dirty="0">
              <a:solidFill>
                <a:schemeClr val="tx1"/>
              </a:solidFill>
            </a:endParaRPr>
          </a:p>
          <a:p>
            <a:pPr hangingPunct="1">
              <a:lnSpc>
                <a:spcPct val="150000"/>
              </a:lnSpc>
            </a:pPr>
            <a:endParaRPr lang="tr-TR" sz="2400" b="1" dirty="0">
              <a:solidFill>
                <a:srgbClr val="A40304"/>
              </a:solidFill>
            </a:endParaRPr>
          </a:p>
          <a:p>
            <a:pPr hangingPunct="1">
              <a:lnSpc>
                <a:spcPct val="150000"/>
              </a:lnSpc>
            </a:pPr>
            <a:endParaRPr lang="en-US" sz="3200" dirty="0">
              <a:solidFill>
                <a:srgbClr val="A40304"/>
              </a:solidFill>
            </a:endParaRPr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EĞİTİM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36FB20E-184A-5248-B3A1-32A71A357C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9901196"/>
              </p:ext>
            </p:extLst>
          </p:nvPr>
        </p:nvGraphicFramePr>
        <p:xfrm>
          <a:off x="-2570608" y="2499140"/>
          <a:ext cx="10513168" cy="6951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912087F-6797-B347-A04F-2C7A26FB2E78}"/>
              </a:ext>
            </a:extLst>
          </p:cNvPr>
          <p:cNvSpPr/>
          <p:nvPr/>
        </p:nvSpPr>
        <p:spPr>
          <a:xfrm>
            <a:off x="4486176" y="2386930"/>
            <a:ext cx="8280920" cy="40934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Bölüm Başkanı </a:t>
            </a:r>
          </a:p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GKDB İç Kontrol Birim Risk Koordinatörü </a:t>
            </a:r>
          </a:p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İYTE Eğitim Komisyonu Üyesi</a:t>
            </a:r>
          </a:p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TAMİKAM Yönetim Kurulu Üyesi </a:t>
            </a:r>
          </a:p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Etkinlikler Komisyonu Üyesi</a:t>
            </a:r>
          </a:p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Stratejik Planlama Ekibi Üyesi (2024-2028)</a:t>
            </a:r>
          </a:p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30. Yıl </a:t>
            </a:r>
            <a:r>
              <a:rPr lang="tr-TR" b="1" dirty="0" smtClean="0">
                <a:solidFill>
                  <a:srgbClr val="002060"/>
                </a:solidFill>
              </a:rPr>
              <a:t>Etkinlikleri </a:t>
            </a:r>
            <a:r>
              <a:rPr lang="tr-TR" b="1" dirty="0">
                <a:solidFill>
                  <a:srgbClr val="002060"/>
                </a:solidFill>
              </a:rPr>
              <a:t>Komisyonu Üyesi</a:t>
            </a:r>
          </a:p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İYTE Edebiyat Topluluğu Akademik Danışmanı</a:t>
            </a:r>
          </a:p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İYTE Ombudsmanlık (Kamu Denetçiliği) Topluluğu Akademik Danışmanı</a:t>
            </a:r>
          </a:p>
          <a:p>
            <a:pPr marL="457200" indent="-457200" algn="just" hangingPunct="1">
              <a:buFont typeface="+mj-lt"/>
              <a:buAutoNum type="arabicPeriod"/>
            </a:pPr>
            <a:endParaRPr lang="tr-TR" sz="2000" b="1" dirty="0">
              <a:solidFill>
                <a:srgbClr val="00206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94A579-9A90-764E-8C56-8494784DA32F}"/>
              </a:ext>
            </a:extLst>
          </p:cNvPr>
          <p:cNvSpPr/>
          <p:nvPr/>
        </p:nvSpPr>
        <p:spPr>
          <a:xfrm>
            <a:off x="4486176" y="6834346"/>
            <a:ext cx="8280920" cy="26161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Bölüm Başkan Yardımcısı </a:t>
            </a:r>
          </a:p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TSP Koordinatörü </a:t>
            </a:r>
          </a:p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Kalite Komisyonu Üyesi  </a:t>
            </a:r>
          </a:p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TFLB Komisyonu Üyesi</a:t>
            </a:r>
          </a:p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Stratejik Planlama Ekibi Üyesi (2024-2028)</a:t>
            </a:r>
          </a:p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İYTE Antropoloji Topluluğu Akademik Danışmanı</a:t>
            </a:r>
          </a:p>
          <a:p>
            <a:pPr marL="457200" indent="-457200" algn="just" hangingPunct="1">
              <a:buFont typeface="+mj-lt"/>
              <a:buAutoNum type="arabicPeriod"/>
            </a:pPr>
            <a:endParaRPr lang="tr-TR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3961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 txBox="1">
            <a:spLocks/>
          </p:cNvSpPr>
          <p:nvPr/>
        </p:nvSpPr>
        <p:spPr>
          <a:xfrm>
            <a:off x="957784" y="1348408"/>
            <a:ext cx="11125820" cy="8762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EĞİTİM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36FB20E-184A-5248-B3A1-32A71A357C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1075291"/>
              </p:ext>
            </p:extLst>
          </p:nvPr>
        </p:nvGraphicFramePr>
        <p:xfrm>
          <a:off x="-2354584" y="4012704"/>
          <a:ext cx="9145016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1D3F06E3-1EB5-2942-96DD-338B0D1E7DC8}"/>
              </a:ext>
            </a:extLst>
          </p:cNvPr>
          <p:cNvSpPr/>
          <p:nvPr/>
        </p:nvSpPr>
        <p:spPr>
          <a:xfrm>
            <a:off x="3838104" y="5169143"/>
            <a:ext cx="7992888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İYTE Kalite Komisyonu Koordinatör Yardımcısı</a:t>
            </a:r>
          </a:p>
          <a:p>
            <a:pPr marL="457200" indent="-457200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İYTE Kalite Topluluğu Akademik Danışmanı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2BAC7D-B15D-EC4D-B89F-330450FB4DBA}"/>
              </a:ext>
            </a:extLst>
          </p:cNvPr>
          <p:cNvSpPr/>
          <p:nvPr/>
        </p:nvSpPr>
        <p:spPr>
          <a:xfrm>
            <a:off x="3838104" y="7446984"/>
            <a:ext cx="7992888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GKDB İç Kontrol Grubu Üyesi </a:t>
            </a:r>
          </a:p>
          <a:p>
            <a:pPr marL="457200" indent="-457200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GKDB </a:t>
            </a:r>
            <a:r>
              <a:rPr lang="tr-TR" b="1" dirty="0" err="1">
                <a:solidFill>
                  <a:srgbClr val="002060"/>
                </a:solidFill>
              </a:rPr>
              <a:t>Erasmus</a:t>
            </a:r>
            <a:r>
              <a:rPr lang="tr-TR" b="1" dirty="0">
                <a:solidFill>
                  <a:srgbClr val="002060"/>
                </a:solidFill>
              </a:rPr>
              <a:t> ve AKTS Koordinatörü</a:t>
            </a:r>
          </a:p>
        </p:txBody>
      </p:sp>
      <p:graphicFrame>
        <p:nvGraphicFramePr>
          <p:cNvPr id="18" name="Diagram 1">
            <a:extLst>
              <a:ext uri="{FF2B5EF4-FFF2-40B4-BE49-F238E27FC236}">
                <a16:creationId xmlns:a16="http://schemas.microsoft.com/office/drawing/2014/main" id="{F36FB20E-184A-5248-B3A1-32A71A357C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5782080"/>
              </p:ext>
            </p:extLst>
          </p:nvPr>
        </p:nvGraphicFramePr>
        <p:xfrm>
          <a:off x="237704" y="1564432"/>
          <a:ext cx="5256584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9" name="Rectangle 5">
            <a:extLst>
              <a:ext uri="{FF2B5EF4-FFF2-40B4-BE49-F238E27FC236}">
                <a16:creationId xmlns:a16="http://schemas.microsoft.com/office/drawing/2014/main" id="{738CB226-DD1E-B545-B7DD-5CD0189CC9B3}"/>
              </a:ext>
            </a:extLst>
          </p:cNvPr>
          <p:cNvSpPr/>
          <p:nvPr/>
        </p:nvSpPr>
        <p:spPr>
          <a:xfrm>
            <a:off x="3838104" y="1899492"/>
            <a:ext cx="7992888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GKDB Uzaktan Eğitim Koordinatörü </a:t>
            </a:r>
          </a:p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GKDB  Web Editörü</a:t>
            </a:r>
          </a:p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İYTE Dağcılık ve Doğa Sporları Topluluğu Akademik Danışmanı</a:t>
            </a:r>
          </a:p>
        </p:txBody>
      </p:sp>
    </p:spTree>
    <p:extLst>
      <p:ext uri="{BB962C8B-B14F-4D97-AF65-F5344CB8AC3E}">
        <p14:creationId xmlns:p14="http://schemas.microsoft.com/office/powerpoint/2010/main" val="420385243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 txBox="1">
            <a:spLocks/>
          </p:cNvSpPr>
          <p:nvPr/>
        </p:nvSpPr>
        <p:spPr>
          <a:xfrm>
            <a:off x="920846" y="1348408"/>
            <a:ext cx="11125820" cy="8762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EĞİTİM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36FB20E-184A-5248-B3A1-32A71A357C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1645453"/>
              </p:ext>
            </p:extLst>
          </p:nvPr>
        </p:nvGraphicFramePr>
        <p:xfrm>
          <a:off x="-2426592" y="1564432"/>
          <a:ext cx="9865096" cy="78706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912087F-6797-B347-A04F-2C7A26FB2E78}"/>
              </a:ext>
            </a:extLst>
          </p:cNvPr>
          <p:cNvSpPr/>
          <p:nvPr/>
        </p:nvSpPr>
        <p:spPr>
          <a:xfrm>
            <a:off x="4486176" y="1930093"/>
            <a:ext cx="7754416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Etkinlikler Komisyonu Üyesi</a:t>
            </a:r>
          </a:p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İYTE Müzik Topluluğu Akademik Danışmanı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94A579-9A90-764E-8C56-8494784DA32F}"/>
              </a:ext>
            </a:extLst>
          </p:cNvPr>
          <p:cNvSpPr/>
          <p:nvPr/>
        </p:nvSpPr>
        <p:spPr>
          <a:xfrm>
            <a:off x="4659784" y="3486133"/>
            <a:ext cx="7848679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Etkinlikler Komisyonu Üyesi</a:t>
            </a:r>
          </a:p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İYTE Halk Dansları Topluluğu Akademik Danışmanı</a:t>
            </a:r>
          </a:p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İYTE Dünya Dansları Topluluğu Akademik Danışmanı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8CB226-DD1E-B545-B7DD-5CD0189CC9B3}"/>
              </a:ext>
            </a:extLst>
          </p:cNvPr>
          <p:cNvSpPr/>
          <p:nvPr/>
        </p:nvSpPr>
        <p:spPr>
          <a:xfrm rot="10800000" flipV="1">
            <a:off x="4630192" y="5843297"/>
            <a:ext cx="7920879" cy="8337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Mezuniyet Töreni Komitesi Üyesi</a:t>
            </a:r>
          </a:p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İYTE Voleybol Topluluğu Akademik Danışmanı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2BAC7D-B15D-EC4D-B89F-330450FB4DBA}"/>
              </a:ext>
            </a:extLst>
          </p:cNvPr>
          <p:cNvSpPr/>
          <p:nvPr/>
        </p:nvSpPr>
        <p:spPr>
          <a:xfrm>
            <a:off x="4622582" y="7513346"/>
            <a:ext cx="8043461" cy="17499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hangingPunct="1">
              <a:lnSpc>
                <a:spcPct val="150000"/>
              </a:lnSpc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GKDB Acil Durum Ekibi Üyesi</a:t>
            </a:r>
          </a:p>
          <a:p>
            <a:pPr marL="457200" indent="-457200" hangingPunct="1">
              <a:lnSpc>
                <a:spcPct val="150000"/>
              </a:lnSpc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İYTE Basketbol 3.Tenis 4. Masa Tenisi 5. Badminton Takımları Akademik Danışmanı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DD7C8268-7845-914B-92A8-8CAAC6E1D38E}"/>
              </a:ext>
            </a:extLst>
          </p:cNvPr>
          <p:cNvSpPr txBox="1">
            <a:spLocks/>
          </p:cNvSpPr>
          <p:nvPr/>
        </p:nvSpPr>
        <p:spPr>
          <a:xfrm>
            <a:off x="371061" y="6612835"/>
            <a:ext cx="432217" cy="64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endParaRPr lang="tr-TR" sz="2400" b="1" dirty="0">
              <a:solidFill>
                <a:schemeClr val="tx1"/>
              </a:solidFill>
            </a:endParaRPr>
          </a:p>
          <a:p>
            <a:pPr hangingPunct="1">
              <a:lnSpc>
                <a:spcPct val="150000"/>
              </a:lnSpc>
            </a:pPr>
            <a:endParaRPr lang="tr-TR" sz="2400" b="1" dirty="0">
              <a:solidFill>
                <a:schemeClr val="tx1"/>
              </a:solidFill>
            </a:endParaRPr>
          </a:p>
          <a:p>
            <a:pPr hangingPunct="1">
              <a:lnSpc>
                <a:spcPct val="150000"/>
              </a:lnSpc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8653441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 txBox="1">
            <a:spLocks/>
          </p:cNvSpPr>
          <p:nvPr/>
        </p:nvSpPr>
        <p:spPr>
          <a:xfrm>
            <a:off x="957784" y="1348408"/>
            <a:ext cx="11125820" cy="8762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EĞİTİM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36FB20E-184A-5248-B3A1-32A71A357C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7885842"/>
              </p:ext>
            </p:extLst>
          </p:nvPr>
        </p:nvGraphicFramePr>
        <p:xfrm>
          <a:off x="31374" y="2494454"/>
          <a:ext cx="6934448" cy="6702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38CB226-DD1E-B545-B7DD-5CD0189CC9B3}"/>
              </a:ext>
            </a:extLst>
          </p:cNvPr>
          <p:cNvSpPr/>
          <p:nvPr/>
        </p:nvSpPr>
        <p:spPr>
          <a:xfrm>
            <a:off x="4126136" y="3292624"/>
            <a:ext cx="7704856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Rektör Danışmanı </a:t>
            </a:r>
            <a:r>
              <a:rPr lang="tr-TR" b="1" dirty="0">
                <a:solidFill>
                  <a:srgbClr val="C00000"/>
                </a:solidFill>
              </a:rPr>
              <a:t>(2023)</a:t>
            </a:r>
          </a:p>
          <a:p>
            <a:pPr marL="457200" indent="-457200" algn="just" hangingPunct="1">
              <a:buFont typeface="+mj-lt"/>
              <a:buAutoNum type="arabicPeriod"/>
            </a:pPr>
            <a:r>
              <a:rPr lang="tr-TR" b="1" dirty="0">
                <a:solidFill>
                  <a:srgbClr val="002060"/>
                </a:solidFill>
              </a:rPr>
              <a:t>İYTE Eğitim Komisyonu Üyesi </a:t>
            </a:r>
            <a:r>
              <a:rPr lang="tr-TR" b="1" dirty="0">
                <a:solidFill>
                  <a:srgbClr val="C00000"/>
                </a:solidFill>
              </a:rPr>
              <a:t>(2023)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889420B5-DBC2-F060-B391-0525CC81DF51}"/>
              </a:ext>
            </a:extLst>
          </p:cNvPr>
          <p:cNvSpPr txBox="1"/>
          <p:nvPr/>
        </p:nvSpPr>
        <p:spPr>
          <a:xfrm>
            <a:off x="4035834" y="6965032"/>
            <a:ext cx="7885460" cy="46781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b="1" dirty="0">
                <a:solidFill>
                  <a:srgbClr val="002060"/>
                </a:solidFill>
              </a:rPr>
              <a:t>İYTE Görsel Sanatlar Topluluğu Akademik Danışmanı</a:t>
            </a:r>
            <a:endParaRPr kumimoji="0" lang="tr-TR" sz="2400" b="1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6348002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232643" y="628328"/>
            <a:ext cx="12306871" cy="2592288"/>
          </a:xfrm>
        </p:spPr>
        <p:txBody>
          <a:bodyPr>
            <a:noAutofit/>
          </a:bodyPr>
          <a:lstStyle/>
          <a:p>
            <a:r>
              <a:rPr lang="en-US" sz="3200" b="1" dirty="0" err="1"/>
              <a:t>Yürütülen</a:t>
            </a:r>
            <a:r>
              <a:rPr lang="en-US" sz="3200" b="1" dirty="0"/>
              <a:t> </a:t>
            </a:r>
            <a:r>
              <a:rPr lang="en-US" sz="3200" b="1" dirty="0" err="1"/>
              <a:t>Sosyal</a:t>
            </a:r>
            <a:r>
              <a:rPr lang="en-US" sz="3200" b="1" dirty="0"/>
              <a:t> </a:t>
            </a:r>
            <a:r>
              <a:rPr lang="en-US" sz="3200" b="1" dirty="0" err="1"/>
              <a:t>Sorumluluk</a:t>
            </a:r>
            <a:r>
              <a:rPr lang="en-US" sz="3200" b="1" dirty="0"/>
              <a:t> </a:t>
            </a:r>
            <a:r>
              <a:rPr lang="en-US" sz="3200" b="1" dirty="0" err="1"/>
              <a:t>Projeler</a:t>
            </a:r>
            <a:r>
              <a:rPr lang="tr-TR" sz="3200" b="1" dirty="0"/>
              <a:t>i</a:t>
            </a:r>
          </a:p>
          <a:p>
            <a:pPr algn="ctr"/>
            <a:endParaRPr lang="tr-TR" sz="3600" b="1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5998344" y="484312"/>
            <a:ext cx="5328592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200" b="1" dirty="0">
                <a:solidFill>
                  <a:srgbClr val="A40304"/>
                </a:solidFill>
              </a:rPr>
              <a:t>TOPLUMA KATKI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676B6E6-A6FC-4C13-AAB7-24FFEE423537}"/>
              </a:ext>
            </a:extLst>
          </p:cNvPr>
          <p:cNvSpPr txBox="1"/>
          <p:nvPr/>
        </p:nvSpPr>
        <p:spPr>
          <a:xfrm>
            <a:off x="186294" y="1926087"/>
            <a:ext cx="7684258" cy="79714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tr-TR" sz="2800" b="1" dirty="0">
                <a:solidFill>
                  <a:srgbClr val="A40304"/>
                </a:solidFill>
              </a:rPr>
              <a:t>Yasemin Özcan Gönülal: </a:t>
            </a:r>
          </a:p>
          <a:p>
            <a:r>
              <a:rPr lang="tr-TR" dirty="0"/>
              <a:t>“Kelimelerle Güçlenir Dünyam” Projesi. </a:t>
            </a:r>
          </a:p>
          <a:p>
            <a:r>
              <a:rPr lang="tr-TR" dirty="0"/>
              <a:t>(Edebiyat Topluluğu &amp; TSP Bahar 2022. </a:t>
            </a:r>
          </a:p>
          <a:p>
            <a:r>
              <a:rPr lang="tr-TR" b="1" dirty="0">
                <a:solidFill>
                  <a:srgbClr val="A40304"/>
                </a:solidFill>
              </a:rPr>
              <a:t>Rol: Proje Koordinatörü </a:t>
            </a:r>
          </a:p>
          <a:p>
            <a:endParaRPr lang="tr-TR" b="1" dirty="0">
              <a:solidFill>
                <a:srgbClr val="A40304"/>
              </a:solidFill>
            </a:endParaRPr>
          </a:p>
          <a:p>
            <a:endParaRPr lang="tr-TR" b="1" dirty="0">
              <a:solidFill>
                <a:srgbClr val="A40304"/>
              </a:solidFill>
            </a:endParaRPr>
          </a:p>
          <a:p>
            <a:endParaRPr lang="tr-TR" b="1" dirty="0">
              <a:solidFill>
                <a:srgbClr val="A40304"/>
              </a:solidFill>
            </a:endParaRPr>
          </a:p>
          <a:p>
            <a:endParaRPr lang="tr-TR" b="1" dirty="0">
              <a:solidFill>
                <a:srgbClr val="A40304"/>
              </a:solidFill>
            </a:endParaRPr>
          </a:p>
          <a:p>
            <a:endParaRPr lang="tr-TR" b="1" dirty="0">
              <a:solidFill>
                <a:srgbClr val="A40304"/>
              </a:solidFill>
            </a:endParaRPr>
          </a:p>
          <a:p>
            <a:endParaRPr lang="tr-TR" b="1" dirty="0">
              <a:solidFill>
                <a:srgbClr val="A40304"/>
              </a:solidFill>
            </a:endParaRPr>
          </a:p>
          <a:p>
            <a:endParaRPr lang="tr-TR" b="1" dirty="0">
              <a:solidFill>
                <a:srgbClr val="A40304"/>
              </a:solidFill>
            </a:endParaRPr>
          </a:p>
          <a:p>
            <a:endParaRPr lang="tr-TR" b="1" dirty="0">
              <a:solidFill>
                <a:srgbClr val="A40304"/>
              </a:solidFill>
            </a:endParaRPr>
          </a:p>
          <a:p>
            <a:endParaRPr lang="tr-TR" b="1" dirty="0">
              <a:solidFill>
                <a:srgbClr val="A40304"/>
              </a:solidFill>
            </a:endParaRPr>
          </a:p>
          <a:p>
            <a:endParaRPr lang="tr-TR" b="1" dirty="0">
              <a:solidFill>
                <a:srgbClr val="A40304"/>
              </a:solidFill>
            </a:endParaRPr>
          </a:p>
          <a:p>
            <a:endParaRPr lang="tr-TR" b="1" dirty="0">
              <a:solidFill>
                <a:srgbClr val="A40304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tr-TR" sz="2800" b="1" dirty="0">
                <a:solidFill>
                  <a:srgbClr val="A40304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Nüket Dalcı:</a:t>
            </a:r>
            <a:endParaRPr lang="tr-TR" b="1" dirty="0">
              <a:solidFill>
                <a:srgbClr val="A40304"/>
              </a:solidFill>
            </a:endParaRPr>
          </a:p>
          <a:p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İYTE Halk Dansları Topluluğu &amp;</a:t>
            </a: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TSP Bahar 2022. </a:t>
            </a:r>
            <a:r>
              <a:rPr lang="tr-TR" sz="2400" dirty="0" err="1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Koruncuk</a:t>
            </a: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Vakfı Kız Öğrencilerine haftada 2 gün dans </a:t>
            </a:r>
            <a:r>
              <a:rPr lang="tr-TR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e</a:t>
            </a: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ğitimi </a:t>
            </a:r>
            <a:r>
              <a:rPr lang="tr-TR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v</a:t>
            </a: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erilmiştir. </a:t>
            </a:r>
            <a:r>
              <a:rPr lang="tr-TR" b="1" dirty="0">
                <a:solidFill>
                  <a:srgbClr val="A40304"/>
                </a:solidFill>
              </a:rPr>
              <a:t>Rol: Proje Koordinatörü </a:t>
            </a:r>
          </a:p>
          <a:p>
            <a:endParaRPr lang="tr-TR" sz="2400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tr-TR" b="1" dirty="0">
              <a:solidFill>
                <a:srgbClr val="A40304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B4C7842-541B-C9F3-BA6B-7520E874CE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7024" y="1926087"/>
            <a:ext cx="4848839" cy="685876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226EE8A3-3DC7-F91A-1BFC-42EC0727DA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7458" y="3582047"/>
            <a:ext cx="4998957" cy="374921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21870341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354288" y="1204392"/>
            <a:ext cx="11978957" cy="1584176"/>
          </a:xfrm>
        </p:spPr>
        <p:txBody>
          <a:bodyPr anchor="t">
            <a:noAutofit/>
          </a:bodyPr>
          <a:lstStyle/>
          <a:p>
            <a:r>
              <a:rPr lang="tr-TR" sz="2800" b="1" dirty="0">
                <a:solidFill>
                  <a:schemeClr val="tx1"/>
                </a:solidFill>
              </a:rPr>
              <a:t>Gerçekleşmesine Katkıda Bulunulan Eğitim Faaliyetleri, Konferans, </a:t>
            </a:r>
            <a:r>
              <a:rPr lang="tr-TR" sz="2800" b="1" dirty="0" err="1">
                <a:solidFill>
                  <a:schemeClr val="tx1"/>
                </a:solidFill>
              </a:rPr>
              <a:t>Çalıştay</a:t>
            </a:r>
            <a:r>
              <a:rPr lang="tr-TR" sz="2800" b="1" dirty="0">
                <a:solidFill>
                  <a:schemeClr val="tx1"/>
                </a:solidFill>
              </a:rPr>
              <a:t>, Söyleşi vs.</a:t>
            </a:r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5998344" y="484312"/>
            <a:ext cx="5328592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508CBCD-5B03-E04D-953D-3FE743C0C2EB}"/>
              </a:ext>
            </a:extLst>
          </p:cNvPr>
          <p:cNvSpPr txBox="1">
            <a:spLocks/>
          </p:cNvSpPr>
          <p:nvPr/>
        </p:nvSpPr>
        <p:spPr>
          <a:xfrm>
            <a:off x="165696" y="2140496"/>
            <a:ext cx="12484816" cy="7397683"/>
          </a:xfrm>
          <a:prstGeom prst="rect">
            <a:avLst/>
          </a:prstGeom>
          <a:noFill/>
          <a:ln w="12700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457200" indent="-457200" hangingPunct="1">
              <a:buFont typeface="Wingdings" panose="05000000000000000000" pitchFamily="2" charset="2"/>
              <a:buChar char="v"/>
            </a:pPr>
            <a:r>
              <a:rPr lang="tr-TR" sz="2800" b="1" dirty="0">
                <a:solidFill>
                  <a:srgbClr val="A40304"/>
                </a:solidFill>
              </a:rPr>
              <a:t>Yasemin Özcan Gönülal</a:t>
            </a:r>
          </a:p>
          <a:p>
            <a:pPr marL="457200" indent="-457200" hangingPunct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b="1" dirty="0">
                <a:solidFill>
                  <a:schemeClr val="tx1"/>
                </a:solidFill>
              </a:rPr>
              <a:t>MEB Taslak Ders Kitabı Değerlendirme Sürecinde </a:t>
            </a:r>
            <a:r>
              <a:rPr lang="tr-TR" sz="2400" b="1" dirty="0" err="1">
                <a:solidFill>
                  <a:schemeClr val="tx1"/>
                </a:solidFill>
              </a:rPr>
              <a:t>Panelistlik</a:t>
            </a:r>
            <a:r>
              <a:rPr lang="tr-TR" sz="2400" b="1" dirty="0">
                <a:solidFill>
                  <a:schemeClr val="tx1"/>
                </a:solidFill>
              </a:rPr>
              <a:t> Görevi </a:t>
            </a:r>
            <a:r>
              <a:rPr lang="tr-TR" sz="2400" dirty="0">
                <a:solidFill>
                  <a:schemeClr val="tx1"/>
                </a:solidFill>
              </a:rPr>
              <a:t>(Ağustos-Ekim 2022)</a:t>
            </a:r>
          </a:p>
          <a:p>
            <a:pPr marL="457200" indent="-4572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tr-TR" sz="24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Smyrna’dan</a:t>
            </a:r>
            <a:r>
              <a:rPr lang="tr-T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İzmir’e Dönüşümü Dil Çeşitliliği Bağlamında Yeniden Okumak”, </a:t>
            </a:r>
            <a:r>
              <a:rPr lang="tr-TR" sz="2400" b="1" dirty="0">
                <a:solidFill>
                  <a:srgbClr val="A40304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İzmir Büyükşehir Belediyesi Kütüphane Buluşmaları Söyleşileri</a:t>
            </a:r>
            <a:r>
              <a:rPr lang="tr-TR" sz="2400" dirty="0">
                <a:solidFill>
                  <a:srgbClr val="A40304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26 Mayıs 2022, İzmir Havagazı Gençlik Araştırma Kütüphanesi.</a:t>
            </a:r>
            <a:endParaRPr lang="tr-T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“Türk Dil Bayramı”, </a:t>
            </a:r>
            <a:r>
              <a:rPr lang="tr-TR" sz="2400" b="1" dirty="0">
                <a:solidFill>
                  <a:srgbClr val="A40304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TED İzmir Koleji</a:t>
            </a:r>
            <a:r>
              <a:rPr lang="tr-TR" sz="2400" dirty="0">
                <a:solidFill>
                  <a:srgbClr val="A40304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tr-T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26 Eylül 2022 (Söyleşi)</a:t>
            </a:r>
          </a:p>
          <a:p>
            <a:pPr algn="just" hangingPunct="1">
              <a:spcBef>
                <a:spcPts val="0"/>
              </a:spcBef>
            </a:pPr>
            <a:endParaRPr lang="tr-TR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hangingPunct="1">
              <a:buFont typeface="Courier New" panose="02070309020205020404" pitchFamily="49" charset="0"/>
              <a:buChar char="o"/>
            </a:pPr>
            <a:endParaRPr lang="tr-TR" sz="2400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A0A51FA0-1222-CF40-006F-84637BED73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753" y="4942570"/>
            <a:ext cx="4608512" cy="460851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ED62DD0C-91D2-568B-5878-75133405B5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4328" y="5016390"/>
            <a:ext cx="3888432" cy="455507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57030403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 txBox="1">
            <a:spLocks/>
          </p:cNvSpPr>
          <p:nvPr/>
        </p:nvSpPr>
        <p:spPr>
          <a:xfrm>
            <a:off x="5998344" y="484312"/>
            <a:ext cx="5328592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508CBCD-5B03-E04D-953D-3FE743C0C2EB}"/>
              </a:ext>
            </a:extLst>
          </p:cNvPr>
          <p:cNvSpPr txBox="1">
            <a:spLocks/>
          </p:cNvSpPr>
          <p:nvPr/>
        </p:nvSpPr>
        <p:spPr>
          <a:xfrm>
            <a:off x="165696" y="1492424"/>
            <a:ext cx="7655178" cy="8064896"/>
          </a:xfrm>
          <a:prstGeom prst="rect">
            <a:avLst/>
          </a:prstGeom>
          <a:noFill/>
          <a:ln w="12700">
            <a:noFill/>
            <a:miter lim="400000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457200" indent="-457200" hangingPunct="1">
              <a:buFont typeface="Wingdings" panose="05000000000000000000" pitchFamily="2" charset="2"/>
              <a:buChar char="v"/>
            </a:pPr>
            <a:r>
              <a:rPr lang="tr-TR" sz="2800" b="1" dirty="0">
                <a:solidFill>
                  <a:srgbClr val="A40304"/>
                </a:solidFill>
              </a:rPr>
              <a:t>Yasemin Özcan Gönülal</a:t>
            </a:r>
          </a:p>
          <a:p>
            <a:pPr marL="457200" indent="-457200" algn="just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30. yıl etkinlikleri kapsamında panel düzenleme ve </a:t>
            </a:r>
            <a:r>
              <a:rPr lang="tr-TR" sz="2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moderatörlük</a:t>
            </a:r>
            <a:r>
              <a:rPr lang="tr-TR" sz="2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görevi.</a:t>
            </a:r>
            <a:endParaRPr lang="tr-TR" sz="2800" dirty="0">
              <a:solidFill>
                <a:schemeClr val="tx1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VII. Eğitim Çalıştayı, </a:t>
            </a:r>
            <a:r>
              <a:rPr lang="tr-TR" sz="28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moderatörlük</a:t>
            </a:r>
            <a:r>
              <a:rPr lang="tr-TR" sz="2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ve çalıştay raporu editörlüğü.</a:t>
            </a:r>
          </a:p>
          <a:p>
            <a:pPr marL="457200" indent="-457200" algn="just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tr-TR" sz="2800" b="1" dirty="0">
                <a:solidFill>
                  <a:srgbClr val="A40304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Kültür ve sanat faaliyeti kapsamında:</a:t>
            </a:r>
            <a:endParaRPr lang="tr-TR" sz="2800" dirty="0">
              <a:solidFill>
                <a:srgbClr val="A40304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Şiir sergisi </a:t>
            </a:r>
            <a:r>
              <a:rPr lang="tr-TR" sz="2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tr-T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çılışı, </a:t>
            </a:r>
            <a:r>
              <a:rPr lang="tr-TR" sz="2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tr-T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rya Kamalı Kültür Merkezi, 14 Ekim.</a:t>
            </a:r>
          </a:p>
          <a:p>
            <a:pPr marL="457200" indent="-457200" algn="just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8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Şiir dinletisi düzenlenmesi (Edebiyat Topluluğu ile), İYTE Bahar Şenliği, 11 Mayıs.</a:t>
            </a:r>
            <a:endParaRPr lang="tr-TR" sz="2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1">
              <a:spcBef>
                <a:spcPts val="0"/>
              </a:spcBef>
            </a:pPr>
            <a:endParaRPr lang="tr-TR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hangingPunct="1">
              <a:buFont typeface="Courier New" panose="02070309020205020404" pitchFamily="49" charset="0"/>
              <a:buChar char="o"/>
            </a:pPr>
            <a:endParaRPr lang="tr-TR" sz="2400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93A0E38-E8E4-498F-9772-4D65DA72BA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0876" y="1492424"/>
            <a:ext cx="4824392" cy="363164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80A1419D-865B-C1DC-E728-CE50B35FD7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1955" y="5579726"/>
            <a:ext cx="4824328" cy="3631646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1AE8FA1D-292C-82A1-531A-96B17C4084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91727"/>
            <a:ext cx="4327292" cy="281964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CB2672F1-2239-734E-D9FF-2ADD786BE38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1349" y="6391727"/>
            <a:ext cx="3759527" cy="281964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91487976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236428" y="1276400"/>
            <a:ext cx="4367404" cy="4248472"/>
          </a:xfrm>
          <a:solidFill>
            <a:schemeClr val="tx2">
              <a:lumMod val="20000"/>
              <a:lumOff val="80000"/>
            </a:schemeClr>
          </a:solidFill>
        </p:spPr>
        <p:txBody>
          <a:bodyPr anchor="t">
            <a:no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tr-TR" sz="2800" b="1" dirty="0">
                <a:solidFill>
                  <a:srgbClr val="A403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Doğan </a:t>
            </a:r>
            <a:r>
              <a:rPr lang="tr-TR" sz="2800" b="1" dirty="0" smtClean="0">
                <a:solidFill>
                  <a:srgbClr val="A403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Evecen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tr-TR" sz="2800" dirty="0" err="1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YDYO'daki</a:t>
            </a:r>
            <a:r>
              <a:rPr lang="tr-TR" sz="28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tr-TR" sz="2800" i="1" dirty="0" err="1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fulbright</a:t>
            </a:r>
            <a:r>
              <a:rPr lang="tr-TR" sz="2800" i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800" dirty="0" err="1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bursiyerine</a:t>
            </a:r>
            <a:r>
              <a:rPr lang="tr-TR" sz="28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2 dönem haftada 2 saat Türkçe dersi verme.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tr-TR" sz="2800" b="1" dirty="0" smtClean="0">
                <a:solidFill>
                  <a:srgbClr val="A403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Ebru </a:t>
            </a:r>
            <a:r>
              <a:rPr lang="tr-TR" sz="2800" b="1" dirty="0">
                <a:solidFill>
                  <a:srgbClr val="A403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Aslan </a:t>
            </a:r>
            <a:r>
              <a:rPr lang="tr-TR" sz="2800" b="1" dirty="0" err="1">
                <a:solidFill>
                  <a:srgbClr val="A403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Çallıoğlu</a:t>
            </a:r>
            <a:endParaRPr lang="tr-TR" sz="2800" b="1" dirty="0">
              <a:solidFill>
                <a:srgbClr val="A4030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8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Moderatörlük</a:t>
            </a:r>
            <a:r>
              <a:rPr lang="tr-TR" sz="2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Görevi, 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tr-TR" sz="2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22 Kasım, Teknopark</a:t>
            </a:r>
            <a:r>
              <a:rPr lang="tr-TR" sz="28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endParaRPr lang="tr-TR" sz="28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5998344" y="484312"/>
            <a:ext cx="5328592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61166A4-C2A7-574C-BC53-4C120AD51C5D}"/>
              </a:ext>
            </a:extLst>
          </p:cNvPr>
          <p:cNvSpPr txBox="1">
            <a:spLocks/>
          </p:cNvSpPr>
          <p:nvPr/>
        </p:nvSpPr>
        <p:spPr>
          <a:xfrm>
            <a:off x="647534" y="1420416"/>
            <a:ext cx="11931424" cy="1296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endParaRPr lang="en-US" sz="2800" dirty="0">
              <a:solidFill>
                <a:srgbClr val="A40304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FCB5AC-54E4-AC48-838A-EE6458402F9F}"/>
              </a:ext>
            </a:extLst>
          </p:cNvPr>
          <p:cNvSpPr/>
          <p:nvPr/>
        </p:nvSpPr>
        <p:spPr>
          <a:xfrm>
            <a:off x="4520560" y="1276400"/>
            <a:ext cx="326090" cy="2817788"/>
          </a:xfrm>
          <a:prstGeom prst="rect">
            <a:avLst/>
          </a:prstGeom>
          <a:solidFill>
            <a:srgbClr val="A4030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T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9FE6C70-1FCB-FEAC-E557-74454754F7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92" y="5827772"/>
            <a:ext cx="3096344" cy="401227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64B91339-5E09-4C09-7C4C-2F9EA5CEBF31}"/>
              </a:ext>
            </a:extLst>
          </p:cNvPr>
          <p:cNvSpPr txBox="1"/>
          <p:nvPr/>
        </p:nvSpPr>
        <p:spPr>
          <a:xfrm>
            <a:off x="4868841" y="1276400"/>
            <a:ext cx="7930744" cy="44073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pPr marL="342900" marR="0" indent="-3429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tr-TR" sz="2800" b="1" i="0" u="none" strike="noStrike" cap="none" spc="0" normalizeH="0" baseline="0" dirty="0">
                <a:ln>
                  <a:noFill/>
                </a:ln>
                <a:solidFill>
                  <a:srgbClr val="A40304"/>
                </a:solidFill>
                <a:effectLst/>
                <a:uFillTx/>
                <a:latin typeface="+mn-lt"/>
                <a:ea typeface="+mj-ea"/>
                <a:cs typeface="+mj-cs"/>
                <a:sym typeface="Helvetica Neue"/>
              </a:rPr>
              <a:t> Dikmen Yakalı</a:t>
            </a:r>
          </a:p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tr-TR" sz="2800" b="1" dirty="0">
                <a:solidFill>
                  <a:schemeClr val="tx1"/>
                </a:solidFill>
                <a:latin typeface="+mn-lt"/>
              </a:rPr>
              <a:t>Doktora tez eş danışmanlığı: </a:t>
            </a:r>
            <a:r>
              <a:rPr lang="tr-TR" sz="2800" i="1" dirty="0">
                <a:solidFill>
                  <a:schemeClr val="tx1"/>
                </a:solidFill>
                <a:latin typeface="+mn-lt"/>
              </a:rPr>
              <a:t>"Burçin Sargın Can, “Türkiye’de Gıda Hareketi Medyası: Girişimler, İçerikler ve Etkileşim”, Maltepe Üniversitesi" </a:t>
            </a:r>
            <a:r>
              <a:rPr lang="tr-TR" sz="2800" dirty="0">
                <a:solidFill>
                  <a:schemeClr val="tx1"/>
                </a:solidFill>
                <a:latin typeface="+mn-lt"/>
              </a:rPr>
              <a:t>(devam ediyor)</a:t>
            </a:r>
          </a:p>
          <a:p>
            <a:pPr algn="just"/>
            <a:r>
              <a:rPr lang="tr-TR" sz="2800" dirty="0">
                <a:solidFill>
                  <a:schemeClr val="tx1"/>
                </a:solidFill>
                <a:latin typeface="+mn-lt"/>
              </a:rPr>
              <a:t> </a:t>
            </a:r>
            <a:endParaRPr kumimoji="0" lang="tr-TR" sz="2800" i="0" u="none" strike="noStrike" cap="none" spc="0" normalizeH="0" baseline="0" dirty="0">
              <a:ln>
                <a:noFill/>
              </a:ln>
              <a:solidFill>
                <a:srgbClr val="A40304"/>
              </a:solidFill>
              <a:effectLst/>
              <a:uFillTx/>
              <a:latin typeface="+mn-lt"/>
              <a:ea typeface="+mj-ea"/>
              <a:cs typeface="+mj-cs"/>
              <a:sym typeface="Helvetica Neue"/>
            </a:endParaRPr>
          </a:p>
          <a:p>
            <a:pPr marL="342900" marR="0" indent="-342900" algn="just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lang="tr-TR" sz="2800" b="1" dirty="0">
                <a:solidFill>
                  <a:schemeClr val="tx1"/>
                </a:solidFill>
              </a:rPr>
              <a:t>MAN211 Mühendisler İçin İletişim Yönetim ve Becerileri </a:t>
            </a:r>
            <a:r>
              <a:rPr lang="tr-TR" sz="2800" dirty="0">
                <a:solidFill>
                  <a:schemeClr val="tx1"/>
                </a:solidFill>
              </a:rPr>
              <a:t>dersi kapsamında 2 seminer </a:t>
            </a:r>
            <a:r>
              <a:rPr lang="tr-TR" sz="2800" dirty="0" smtClean="0">
                <a:solidFill>
                  <a:schemeClr val="tx1"/>
                </a:solidFill>
              </a:rPr>
              <a:t>düzenleme.</a:t>
            </a:r>
            <a:endParaRPr lang="tr-TR" sz="2800" dirty="0">
              <a:solidFill>
                <a:schemeClr val="tx1"/>
              </a:solidFill>
            </a:endParaRPr>
          </a:p>
          <a:p>
            <a:pPr marL="342900" marR="0" indent="-342900" algn="just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endParaRPr kumimoji="0" lang="tr-TR" sz="280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ea typeface="+mj-ea"/>
              <a:cs typeface="+mj-cs"/>
              <a:sym typeface="Helvetica Neue"/>
            </a:endParaRP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08E41866-BF54-D6B4-75EF-21C8BC39DB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4459" y="5758041"/>
            <a:ext cx="3766173" cy="4073441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8F9E0C8B-BC6A-588E-7503-9D22F68BCB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4688" y="5827772"/>
            <a:ext cx="3484270" cy="394535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2255154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309712" y="2644552"/>
            <a:ext cx="6408712" cy="6840760"/>
          </a:xfrm>
          <a:noFill/>
          <a:ln>
            <a:noFill/>
          </a:ln>
          <a:effectLst/>
        </p:spPr>
        <p:txBody>
          <a:bodyPr anchor="t">
            <a:noAutofit/>
          </a:bodyPr>
          <a:lstStyle/>
          <a:p>
            <a:pPr marL="342900" indent="-342900" algn="just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8 Mart Dünya Kadınlar Günü, Müzik Dinletisi</a:t>
            </a:r>
            <a:endParaRPr lang="tr-TR" sz="24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18 Mart Çanakkale Zaferi, Müzik Dinletisi</a:t>
            </a:r>
            <a:endParaRPr lang="tr-TR" sz="24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23 Nisan 2022 İYTE Çocuk Üniversitesi-Müzik Dinletisi</a:t>
            </a:r>
            <a:endParaRPr lang="tr-TR" sz="24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11 Mayıs Bahar Şenliği 1. Gün Açılış Programı-Müzik Dinletisi</a:t>
            </a:r>
            <a:endParaRPr lang="tr-TR" sz="24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12 Mayıs Bahar Şenliği 2. Gün Piyano ve Keman Grubu Konseri</a:t>
            </a:r>
            <a:endParaRPr lang="tr-TR" sz="24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12 ve 13 Mayıs İYTE 30. Yıl Müzik Gecesi Konserleri</a:t>
            </a:r>
            <a:endParaRPr lang="tr-TR" sz="24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15 Mayıs Urla Eğitim Vakfı-Müzik Dinletisi</a:t>
            </a:r>
            <a:endParaRPr lang="tr-TR" sz="24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17 Mayıs Teknopark Kariyer Günleri Konseri</a:t>
            </a:r>
            <a:endParaRPr lang="tr-TR" sz="24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19 Mayıs Gençlik ve Spor Bayramı Konseri</a:t>
            </a:r>
            <a:endParaRPr lang="tr-TR" sz="24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29 Mayıs İzmir Tersane Komutanlığı, Müzik Dinletisi</a:t>
            </a:r>
            <a:endParaRPr lang="tr-TR" sz="24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tr-TR" sz="2200" b="1" dirty="0">
              <a:solidFill>
                <a:schemeClr val="bg2"/>
              </a:solidFill>
            </a:endParaRPr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5998344" y="484312"/>
            <a:ext cx="5328592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61166A4-C2A7-574C-BC53-4C120AD51C5D}"/>
              </a:ext>
            </a:extLst>
          </p:cNvPr>
          <p:cNvSpPr txBox="1">
            <a:spLocks/>
          </p:cNvSpPr>
          <p:nvPr/>
        </p:nvSpPr>
        <p:spPr>
          <a:xfrm>
            <a:off x="309712" y="1143853"/>
            <a:ext cx="11665296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r>
              <a:rPr lang="tr-TR" sz="2400" b="1" dirty="0">
                <a:solidFill>
                  <a:schemeClr val="tx1"/>
                </a:solidFill>
              </a:rPr>
              <a:t>Gerçekleşmesine Katkıda Bulunulan Kültür, Sanat, Spor Faaliyetleri ve Önemli Günler</a:t>
            </a:r>
          </a:p>
          <a:p>
            <a:pPr marL="342900" indent="-342900" hangingPunct="1">
              <a:buFont typeface="Wingdings" panose="05000000000000000000" pitchFamily="2" charset="2"/>
              <a:buChar char="v"/>
            </a:pPr>
            <a:r>
              <a:rPr lang="tr-TR" sz="2800" b="1" dirty="0">
                <a:solidFill>
                  <a:srgbClr val="A40304"/>
                </a:solidFill>
              </a:rPr>
              <a:t> Mine </a:t>
            </a:r>
            <a:r>
              <a:rPr lang="tr-TR" sz="2800" b="1" dirty="0" err="1">
                <a:solidFill>
                  <a:srgbClr val="A40304"/>
                </a:solidFill>
              </a:rPr>
              <a:t>Okcu</a:t>
            </a:r>
            <a:endParaRPr lang="tr-TR" sz="2800" b="1" dirty="0">
              <a:solidFill>
                <a:srgbClr val="A40304"/>
              </a:solidFill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7AF9374C-7782-59CD-14E6-2656D76378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0691" y="2356520"/>
            <a:ext cx="5852169" cy="334802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AA41335F-FD06-DF14-AE0A-1F5B049757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6536" y="5970774"/>
            <a:ext cx="4608512" cy="327281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27718909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165696" y="2140496"/>
            <a:ext cx="6336704" cy="7442956"/>
          </a:xfrm>
          <a:noFill/>
          <a:ln>
            <a:noFill/>
          </a:ln>
          <a:effectLst/>
        </p:spPr>
        <p:txBody>
          <a:bodyPr anchor="t">
            <a:noAutofit/>
          </a:bodyPr>
          <a:lstStyle/>
          <a:p>
            <a:pPr marL="342900" indent="-342900" algn="just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 Temmuz  Mezuniyet Töreni, Konser</a:t>
            </a:r>
            <a:endParaRPr lang="tr-TR" sz="24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11 Ekim Akademik Açılış Töreni, Müzik Dinletisi</a:t>
            </a:r>
            <a:endParaRPr lang="tr-TR" sz="24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29 Ekim Cumhuriyet Bayramı, Müzik Dinletisi</a:t>
            </a:r>
            <a:endParaRPr lang="tr-TR" sz="24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31 Ekim İzmir Üniversiteleri Platformu (29 Ekim Cumhuriyet Bayramı Kutlama Programı, Müzik Dinletisi)</a:t>
            </a:r>
            <a:endParaRPr lang="tr-TR" sz="24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8 Kasım İYTE Çocuk Üniversitesi Açılışı, Müzik Dinletisi</a:t>
            </a:r>
            <a:endParaRPr lang="tr-TR" sz="24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10 Kasım Atatürk’ü Anma Programı, Müzik Dinletisi </a:t>
            </a:r>
            <a:endParaRPr lang="tr-TR" sz="24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16 Aralık UREV, Urla Eğitim Vakfı Müzik Dinletisi</a:t>
            </a:r>
            <a:endParaRPr lang="tr-TR" sz="24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28 Aralık Yeni Yıl Konseri</a:t>
            </a:r>
            <a:endParaRPr lang="tr-TR" sz="24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tr-TR" sz="2200" b="1" dirty="0">
              <a:solidFill>
                <a:schemeClr val="bg2"/>
              </a:solidFill>
            </a:endParaRPr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5998344" y="484312"/>
            <a:ext cx="5328592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61166A4-C2A7-574C-BC53-4C120AD51C5D}"/>
              </a:ext>
            </a:extLst>
          </p:cNvPr>
          <p:cNvSpPr txBox="1">
            <a:spLocks/>
          </p:cNvSpPr>
          <p:nvPr/>
        </p:nvSpPr>
        <p:spPr>
          <a:xfrm>
            <a:off x="309712" y="1492425"/>
            <a:ext cx="12529392" cy="969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457200" indent="-457200" hangingPunct="1">
              <a:buFont typeface="Wingdings" panose="05000000000000000000" pitchFamily="2" charset="2"/>
              <a:buChar char="v"/>
            </a:pPr>
            <a:r>
              <a:rPr lang="tr-TR" sz="2800" b="1" dirty="0">
                <a:solidFill>
                  <a:srgbClr val="A40304"/>
                </a:solidFill>
              </a:rPr>
              <a:t>Mine </a:t>
            </a:r>
            <a:r>
              <a:rPr lang="tr-TR" sz="2800" b="1" dirty="0" err="1">
                <a:solidFill>
                  <a:srgbClr val="A40304"/>
                </a:solidFill>
              </a:rPr>
              <a:t>Okcu</a:t>
            </a:r>
            <a:endParaRPr lang="tr-TR" sz="2800" b="1" dirty="0">
              <a:solidFill>
                <a:srgbClr val="A40304"/>
              </a:solidFill>
            </a:endParaRPr>
          </a:p>
          <a:p>
            <a:pPr hangingPunct="1"/>
            <a:endParaRPr lang="tr-TR" sz="2400" b="1" dirty="0">
              <a:solidFill>
                <a:srgbClr val="A403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579477-22DF-B34D-A392-EED4A47F2CF4}"/>
              </a:ext>
            </a:extLst>
          </p:cNvPr>
          <p:cNvSpPr/>
          <p:nvPr/>
        </p:nvSpPr>
        <p:spPr>
          <a:xfrm flipH="1">
            <a:off x="6646416" y="2077227"/>
            <a:ext cx="315290" cy="6652287"/>
          </a:xfrm>
          <a:prstGeom prst="rect">
            <a:avLst/>
          </a:prstGeom>
          <a:solidFill>
            <a:srgbClr val="A4030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T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B6AEBDAB-04DA-0815-9BDF-75974CE943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3303" y="2077227"/>
            <a:ext cx="5877398" cy="657878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43061032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 txBox="1">
            <a:spLocks/>
          </p:cNvSpPr>
          <p:nvPr/>
        </p:nvSpPr>
        <p:spPr>
          <a:xfrm>
            <a:off x="21680" y="4966511"/>
            <a:ext cx="5110766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endParaRPr lang="en-US" sz="2400" dirty="0"/>
          </a:p>
        </p:txBody>
      </p:sp>
      <p:sp>
        <p:nvSpPr>
          <p:cNvPr id="14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EĞİTİM</a:t>
            </a:r>
          </a:p>
        </p:txBody>
      </p:sp>
      <p:sp>
        <p:nvSpPr>
          <p:cNvPr id="12" name="Dikdörtgen 11"/>
          <p:cNvSpPr/>
          <p:nvPr/>
        </p:nvSpPr>
        <p:spPr>
          <a:xfrm>
            <a:off x="237704" y="1276401"/>
            <a:ext cx="7783702" cy="699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A40304"/>
                </a:solidFill>
              </a:rPr>
              <a:t>ÖĞRETİM ÜYELERİ</a:t>
            </a:r>
            <a:endParaRPr lang="tr-TR" sz="3000" b="1" dirty="0">
              <a:solidFill>
                <a:srgbClr val="A40304"/>
              </a:solidFill>
            </a:endParaRPr>
          </a:p>
        </p:txBody>
      </p:sp>
      <p:sp>
        <p:nvSpPr>
          <p:cNvPr id="13" name="Metin kutusu 12"/>
          <p:cNvSpPr txBox="1"/>
          <p:nvPr/>
        </p:nvSpPr>
        <p:spPr>
          <a:xfrm>
            <a:off x="525736" y="2015066"/>
            <a:ext cx="11089232" cy="188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pPr marL="342900" marR="0" indent="-3429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tr-TR" sz="3000" dirty="0"/>
              <a:t>Doç. Dr. Dikmen YAKALI (Kadrosu Dr. Öğretim Üyesi)</a:t>
            </a:r>
            <a:endParaRPr kumimoji="0" lang="tr-TR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  <a:p>
            <a:pPr marL="342900" marR="0" indent="-3429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tr-TR" sz="3000" dirty="0"/>
              <a:t>Dr. Öğretim Üyesi Ozan UŞTUK</a:t>
            </a:r>
          </a:p>
          <a:p>
            <a:pPr marL="342900" marR="0" indent="-3429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tr-TR" sz="2800" dirty="0"/>
          </a:p>
          <a:p>
            <a:pPr marL="342900" marR="0" indent="-3429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tr-TR" sz="2800" dirty="0"/>
          </a:p>
        </p:txBody>
      </p:sp>
      <p:sp>
        <p:nvSpPr>
          <p:cNvPr id="15" name="Dikdörtgen 14"/>
          <p:cNvSpPr/>
          <p:nvPr/>
        </p:nvSpPr>
        <p:spPr>
          <a:xfrm>
            <a:off x="237704" y="2975325"/>
            <a:ext cx="10225136" cy="1345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tr-TR" sz="28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A40304"/>
                </a:solidFill>
              </a:rPr>
              <a:t>ÖĞRETİM </a:t>
            </a:r>
            <a:r>
              <a:rPr lang="tr-TR" sz="3000" b="1" dirty="0">
                <a:solidFill>
                  <a:srgbClr val="A40304"/>
                </a:solidFill>
              </a:rPr>
              <a:t>GÖREVLİLERİ (10 Tam Zamanlı)</a:t>
            </a:r>
          </a:p>
        </p:txBody>
      </p:sp>
      <p:sp>
        <p:nvSpPr>
          <p:cNvPr id="16" name="Metin kutusu 15"/>
          <p:cNvSpPr txBox="1"/>
          <p:nvPr/>
        </p:nvSpPr>
        <p:spPr>
          <a:xfrm>
            <a:off x="525736" y="4444752"/>
            <a:ext cx="8496944" cy="51767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tr-TR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Dr. Yasemin ÖZCAN GÖNÜLAL</a:t>
            </a: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tr-TR" sz="3000" dirty="0"/>
              <a:t>Dr. Doğan EVECEN</a:t>
            </a: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tr-TR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Dr. Mustafa İLTER (2023 Ocak'tan itibaren)</a:t>
            </a: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tr-TR" sz="3000" dirty="0"/>
              <a:t>Dr. Numan </a:t>
            </a:r>
            <a:r>
              <a:rPr lang="tr-TR" sz="3000" dirty="0" err="1"/>
              <a:t>Coşgu</a:t>
            </a:r>
            <a:r>
              <a:rPr lang="tr-TR" sz="3000" dirty="0"/>
              <a:t> ATEŞ</a:t>
            </a: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tr-TR" sz="3000" dirty="0"/>
              <a:t>Ebru ASLAN ÇALLIOĞLU</a:t>
            </a: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tr-TR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Nuriye</a:t>
            </a:r>
            <a:r>
              <a:rPr kumimoji="0" lang="tr-TR" sz="3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 AĞAR DEMİR</a:t>
            </a: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tr-TR" sz="3000" dirty="0"/>
              <a:t>Figen ERTUMAN</a:t>
            </a: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tr-TR" sz="3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Nüket DALCI</a:t>
            </a: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tr-TR" sz="3000" dirty="0"/>
              <a:t>Hakim ÖZGÜR</a:t>
            </a: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tr-TR" sz="3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Mine OKCU</a:t>
            </a: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tr-TR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96599364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165696" y="1852008"/>
            <a:ext cx="6870404" cy="7731443"/>
          </a:xfrm>
          <a:noFill/>
          <a:ln>
            <a:noFill/>
          </a:ln>
          <a:effectLst/>
        </p:spPr>
        <p:txBody>
          <a:bodyPr anchor="t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tr-TR" sz="24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İYTE HDT, </a:t>
            </a: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Eskişehir Uluslararası Dans Festivali, </a:t>
            </a: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23</a:t>
            </a: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-27 Şubat, Eskişehir.</a:t>
            </a: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8 Mart Dünya Kadınlar Günü, Dans Gösterisi</a:t>
            </a: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18 Mart Çanakkale Zaferi, Dans Gösterisi</a:t>
            </a: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21 Mart Nevruz Kutlamaları</a:t>
            </a: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İYTE DDT, </a:t>
            </a: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Ege Üniversitesi Dans Festivali, 27 Mart.</a:t>
            </a: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Bahar Şenliği, Dans Gösterileri (11-13 Mayıs)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İYTE DDT, </a:t>
            </a: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Dokuz Eylül Üniversitesi Dans Festivali, 15 Mayıs.</a:t>
            </a: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İYTE HDT, İzmir Üniversiteleri Platformu Atatürk’ü Anma ve Gençlik Bayramı Şöleni, 16 Mayıs, İzmir Ekonomi Üniversitesi Açıkhava Tiyatrosu.</a:t>
            </a:r>
            <a:endParaRPr lang="tr-TR" sz="24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tr-TR" sz="240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tr-TR" sz="24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5998344" y="484312"/>
            <a:ext cx="5328592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61166A4-C2A7-574C-BC53-4C120AD51C5D}"/>
              </a:ext>
            </a:extLst>
          </p:cNvPr>
          <p:cNvSpPr txBox="1">
            <a:spLocks/>
          </p:cNvSpPr>
          <p:nvPr/>
        </p:nvSpPr>
        <p:spPr>
          <a:xfrm>
            <a:off x="201412" y="1348408"/>
            <a:ext cx="12637692" cy="1113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342900" indent="-342900" hangingPunct="1">
              <a:buFont typeface="Wingdings" panose="05000000000000000000" pitchFamily="2" charset="2"/>
              <a:buChar char="v"/>
            </a:pPr>
            <a:r>
              <a:rPr lang="tr-TR" sz="2800" b="1" dirty="0">
                <a:solidFill>
                  <a:srgbClr val="A40304"/>
                </a:solidFill>
              </a:rPr>
              <a:t> Nüket Dalcı</a:t>
            </a:r>
          </a:p>
          <a:p>
            <a:pPr hangingPunct="1"/>
            <a:endParaRPr lang="tr-TR" sz="2400" b="1" dirty="0">
              <a:solidFill>
                <a:srgbClr val="A403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579477-22DF-B34D-A392-EED4A47F2CF4}"/>
              </a:ext>
            </a:extLst>
          </p:cNvPr>
          <p:cNvSpPr/>
          <p:nvPr/>
        </p:nvSpPr>
        <p:spPr>
          <a:xfrm flipH="1">
            <a:off x="7215832" y="1996480"/>
            <a:ext cx="288032" cy="6840760"/>
          </a:xfrm>
          <a:prstGeom prst="rect">
            <a:avLst/>
          </a:prstGeom>
          <a:solidFill>
            <a:srgbClr val="A4030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T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891DA0F-F6C7-3AC3-EEDE-C5AFDECF17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6208" y="1852464"/>
            <a:ext cx="5127180" cy="68403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746571472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174812" y="1815352"/>
            <a:ext cx="12088228" cy="6949879"/>
          </a:xfrm>
          <a:noFill/>
          <a:ln>
            <a:noFill/>
          </a:ln>
          <a:effectLst/>
        </p:spPr>
        <p:txBody>
          <a:bodyPr anchor="t">
            <a:noAutofit/>
          </a:bodyPr>
          <a:lstStyle/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İYTE HDT, </a:t>
            </a: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23. Geleneksel İYTE Halk Dansları Gecesi, 21 Mayıs, İzmir Dokuz Eylül Üniversitesi Sabancı Kültür Sarayı.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İYTE DDT, İzmir Ekonomi Üniversitesi Dans Gecesi ve Workshop, 21-22 Mayıs, İzmir Ekonomi Üniversitesi Açıkhava Tiyatrosu ve Seferihisar.</a:t>
            </a:r>
            <a:endParaRPr lang="tr-TR" sz="24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İYTE HDT,</a:t>
            </a: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İzmir Ekonomi Üniversitesi ‘Ekonomiden Kalbe, Kalpten Dansa’ Halk Dansları Gecesi, 3 Haziran, İzmir Ekonomi Üniversitesi Açık Hava Gösteri Merkezi.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İYTE HDT, 11 Ekim Akademik Açılış Töreni</a:t>
            </a:r>
            <a:endParaRPr lang="tr-TR" sz="24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İYTE HDT, </a:t>
            </a: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29 Ekim Cumhuriyet Bayramı Kutlamaları</a:t>
            </a:r>
            <a:r>
              <a:rPr lang="tr-TR" sz="24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İYTE HDT,</a:t>
            </a: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Teknopark İzmir Ödül Töreni, 27 Ekim</a:t>
            </a:r>
            <a:r>
              <a:rPr lang="tr-TR" sz="24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Urla</a:t>
            </a:r>
            <a:r>
              <a:rPr lang="tr-TR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Eğitim Vakfı Kermesi, Dans Gösterisi, 16 Aralık.</a:t>
            </a:r>
            <a:endParaRPr lang="tr-TR" sz="24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tr-TR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5998344" y="484312"/>
            <a:ext cx="5328592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61166A4-C2A7-574C-BC53-4C120AD51C5D}"/>
              </a:ext>
            </a:extLst>
          </p:cNvPr>
          <p:cNvSpPr txBox="1">
            <a:spLocks/>
          </p:cNvSpPr>
          <p:nvPr/>
        </p:nvSpPr>
        <p:spPr>
          <a:xfrm>
            <a:off x="453728" y="1276400"/>
            <a:ext cx="12313368" cy="1080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342900" indent="-342900" hangingPunct="1">
              <a:buFont typeface="Wingdings" panose="05000000000000000000" pitchFamily="2" charset="2"/>
              <a:buChar char="v"/>
            </a:pPr>
            <a:r>
              <a:rPr lang="tr-TR" sz="2800" b="1" dirty="0">
                <a:solidFill>
                  <a:srgbClr val="A40304"/>
                </a:solidFill>
              </a:rPr>
              <a:t> Nüket Dalcı</a:t>
            </a:r>
          </a:p>
          <a:p>
            <a:pPr hangingPunct="1"/>
            <a:endParaRPr lang="tr-TR" sz="2400" b="1" dirty="0">
              <a:solidFill>
                <a:srgbClr val="A403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hangingPunct="1"/>
            <a:endParaRPr lang="tr-TR" sz="2400" b="1" dirty="0">
              <a:solidFill>
                <a:srgbClr val="A403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hangingPunct="1"/>
            <a:endParaRPr lang="tr-TR" sz="2400" b="1" dirty="0">
              <a:solidFill>
                <a:srgbClr val="A403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hangingPunct="1"/>
            <a:endParaRPr lang="tr-TR" sz="2400" b="1" dirty="0">
              <a:solidFill>
                <a:srgbClr val="A403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579477-22DF-B34D-A392-EED4A47F2CF4}"/>
              </a:ext>
            </a:extLst>
          </p:cNvPr>
          <p:cNvSpPr/>
          <p:nvPr/>
        </p:nvSpPr>
        <p:spPr>
          <a:xfrm flipH="1">
            <a:off x="12407056" y="1456420"/>
            <a:ext cx="312789" cy="3276364"/>
          </a:xfrm>
          <a:prstGeom prst="rect">
            <a:avLst/>
          </a:prstGeom>
          <a:solidFill>
            <a:srgbClr val="A4030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T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70D3EA77-0365-5CD8-5DBC-18C0FB11C4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45" t="14046" r="3145" b="6710"/>
          <a:stretch/>
        </p:blipFill>
        <p:spPr>
          <a:xfrm>
            <a:off x="-185250" y="5916454"/>
            <a:ext cx="7141477" cy="370260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C6F800F1-0315-D1C8-EC0B-FDAB19CD4C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02" r="8191" b="6658"/>
          <a:stretch/>
        </p:blipFill>
        <p:spPr>
          <a:xfrm>
            <a:off x="7100243" y="5916454"/>
            <a:ext cx="5764600" cy="370260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5416485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425842" y="1624798"/>
            <a:ext cx="6876106" cy="4176464"/>
          </a:xfrm>
          <a:solidFill>
            <a:schemeClr val="tx2">
              <a:lumMod val="20000"/>
              <a:lumOff val="80000"/>
            </a:schemeClr>
          </a:solidFill>
        </p:spPr>
        <p:txBody>
          <a:bodyPr anchor="t">
            <a:no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tr-TR" sz="2800" b="1" dirty="0">
                <a:solidFill>
                  <a:srgbClr val="A403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Figen </a:t>
            </a:r>
            <a:r>
              <a:rPr lang="tr-TR" sz="2800" b="1" dirty="0" err="1">
                <a:solidFill>
                  <a:srgbClr val="A403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Ertuman</a:t>
            </a:r>
            <a:endParaRPr lang="tr-TR" sz="2800" b="1" dirty="0">
              <a:solidFill>
                <a:srgbClr val="A4030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tr-TR" sz="2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Üniversiteler Arası Voleybol Müsabakaları (Kadın-Erkek), Aydın, Aralık 2022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tr-T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Mezuniyet Töre</a:t>
            </a:r>
            <a:r>
              <a:rPr lang="tr-TR" sz="2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ni Kortej Sorumlusu-Temmuz 2022</a:t>
            </a:r>
            <a:endParaRPr lang="tr-TR" sz="2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5998344" y="484312"/>
            <a:ext cx="5328592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61166A4-C2A7-574C-BC53-4C120AD51C5D}"/>
              </a:ext>
            </a:extLst>
          </p:cNvPr>
          <p:cNvSpPr txBox="1">
            <a:spLocks/>
          </p:cNvSpPr>
          <p:nvPr/>
        </p:nvSpPr>
        <p:spPr>
          <a:xfrm>
            <a:off x="647534" y="1420416"/>
            <a:ext cx="11931424" cy="1296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endParaRPr lang="en-US" sz="2800" dirty="0">
              <a:solidFill>
                <a:srgbClr val="A40304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FCB5AC-54E4-AC48-838A-EE6458402F9F}"/>
              </a:ext>
            </a:extLst>
          </p:cNvPr>
          <p:cNvSpPr/>
          <p:nvPr/>
        </p:nvSpPr>
        <p:spPr>
          <a:xfrm rot="5400000">
            <a:off x="3556072" y="4013029"/>
            <a:ext cx="320154" cy="3934855"/>
          </a:xfrm>
          <a:prstGeom prst="rect">
            <a:avLst/>
          </a:prstGeom>
          <a:solidFill>
            <a:srgbClr val="A4030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T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C7FF452-D724-9FA7-7620-BF8A1D5DD6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6456" y="1605681"/>
            <a:ext cx="5998344" cy="765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2801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237702" y="1348408"/>
            <a:ext cx="7632850" cy="6264696"/>
          </a:xfr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t">
            <a:no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tr-TR" sz="2800" b="1" dirty="0">
                <a:solidFill>
                  <a:srgbClr val="A403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Hakim Özgür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2400" b="1" dirty="0">
                <a:solidFill>
                  <a:srgbClr val="A403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30. Yıl Etkinlileri Kapsamında:</a:t>
            </a:r>
          </a:p>
          <a:p>
            <a:pPr marL="457200" indent="-45720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tr-T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Çanakkale Şehitliği ziyareti (Basketbol Takımı 18 Mart 2022)</a:t>
            </a:r>
          </a:p>
          <a:p>
            <a:pPr marL="457200" indent="-45720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tr-T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Çanakkale 18 Mart Üniversitesi Basketbol Tamımı ile dostluk maçı </a:t>
            </a:r>
          </a:p>
          <a:p>
            <a:pPr marL="457200" indent="-45720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tr-T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Anıtkabir Ziyareti (Basketbol, Voleybol ve Tenis Takımları 19 Mayıs 2022)</a:t>
            </a:r>
          </a:p>
          <a:p>
            <a:pPr marL="457200" indent="-45720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tr-T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29 Ekim Cumhuriyet Bayramı resmî tören kortejinde </a:t>
            </a:r>
            <a:r>
              <a:rPr lang="tr-TR" sz="24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İYTE'yi</a:t>
            </a:r>
            <a:r>
              <a:rPr lang="tr-T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temsil görevi.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tr-T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tr-T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tr-T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5998344" y="484312"/>
            <a:ext cx="5328592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61166A4-C2A7-574C-BC53-4C120AD51C5D}"/>
              </a:ext>
            </a:extLst>
          </p:cNvPr>
          <p:cNvSpPr txBox="1">
            <a:spLocks/>
          </p:cNvSpPr>
          <p:nvPr/>
        </p:nvSpPr>
        <p:spPr>
          <a:xfrm>
            <a:off x="237702" y="1348408"/>
            <a:ext cx="12341256" cy="72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endParaRPr lang="en-US" sz="2800" dirty="0">
              <a:solidFill>
                <a:srgbClr val="A40304"/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0C21B05-05B3-67D2-E2A5-68E1334CE8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40"/>
          <a:stretch/>
        </p:blipFill>
        <p:spPr>
          <a:xfrm>
            <a:off x="1368734" y="5812904"/>
            <a:ext cx="5133666" cy="394069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816E11DC-5F07-4C0A-6584-DBD5B0EA1D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5728" y="83452"/>
            <a:ext cx="4878248" cy="484532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7E0A043C-5599-478B-5F45-90335525BB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5728" y="5108879"/>
            <a:ext cx="4878248" cy="473043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67595195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 txBox="1">
            <a:spLocks/>
          </p:cNvSpPr>
          <p:nvPr/>
        </p:nvSpPr>
        <p:spPr>
          <a:xfrm>
            <a:off x="5998344" y="484312"/>
            <a:ext cx="5328592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61166A4-C2A7-574C-BC53-4C120AD51C5D}"/>
              </a:ext>
            </a:extLst>
          </p:cNvPr>
          <p:cNvSpPr txBox="1">
            <a:spLocks/>
          </p:cNvSpPr>
          <p:nvPr/>
        </p:nvSpPr>
        <p:spPr>
          <a:xfrm>
            <a:off x="237702" y="1348408"/>
            <a:ext cx="12341256" cy="72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endParaRPr lang="en-US" sz="2800" dirty="0">
              <a:solidFill>
                <a:srgbClr val="A40304"/>
              </a:solidFill>
            </a:endParaRP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1"/>
          </p:nvPr>
        </p:nvSpPr>
        <p:spPr>
          <a:xfrm>
            <a:off x="237703" y="0"/>
            <a:ext cx="7416825" cy="8189168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tr-TR" sz="2800" b="1" dirty="0">
                <a:solidFill>
                  <a:srgbClr val="A403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Hakim Özgür</a:t>
            </a:r>
            <a:endParaRPr lang="tr-TR" sz="28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Üniversiteler </a:t>
            </a:r>
            <a:r>
              <a:rPr lang="tr-TR" sz="24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arası </a:t>
            </a:r>
            <a:r>
              <a:rPr lang="tr-TR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tr-TR" sz="24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asketbol </a:t>
            </a:r>
            <a:r>
              <a:rPr lang="tr-T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tr-TR" sz="24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üsabakaları </a:t>
            </a:r>
            <a:r>
              <a:rPr lang="tr-T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(Erkek)-Aralık 2022 (Takım 4. oldu.)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Üniversiteler arası </a:t>
            </a:r>
            <a:r>
              <a:rPr lang="tr-T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İYTE Kadın-Erkek </a:t>
            </a:r>
            <a:r>
              <a:rPr lang="tr-TR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Tenis Takımı </a:t>
            </a:r>
            <a:r>
              <a:rPr lang="tr-T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Sakarya'da şampiyon oldu. (Mayıs 2022)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tr-TR" sz="2400" b="1" dirty="0">
                <a:solidFill>
                  <a:srgbClr val="A403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Bahar Şenlikleri kapsamında: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İYTE Kadın-Erkek Tenis Turnuvası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İYTE Kadın Erkek Basketbol Turnuvası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İYTE Badminton Turnuvası 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İYTE Tavla Turnuvası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İYTE Masa Tenisi Turnuvası</a:t>
            </a:r>
          </a:p>
          <a:p>
            <a:endParaRPr lang="tr-TR" sz="2800" dirty="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83695530-0417-58D4-CE11-B245431EF0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6576" y="5232345"/>
            <a:ext cx="4850629" cy="452125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FADABBC2-42A4-8E58-3745-B0F0EFB573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528" y="1564432"/>
            <a:ext cx="5249111" cy="345673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B73804A3-978F-E97D-AC6D-2C4BE207BC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848" y="6251450"/>
            <a:ext cx="5133277" cy="341405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734772609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237704" y="1348408"/>
            <a:ext cx="12529392" cy="5235558"/>
          </a:xfrm>
          <a:noFill/>
          <a:ln>
            <a:noFill/>
          </a:ln>
          <a:effectLst/>
        </p:spPr>
        <p:txBody>
          <a:bodyPr anchor="t">
            <a:no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tr-TR" sz="2800" b="1" dirty="0">
                <a:solidFill>
                  <a:srgbClr val="A403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800" b="1" dirty="0" err="1">
                <a:solidFill>
                  <a:srgbClr val="A403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Coşgu</a:t>
            </a:r>
            <a:r>
              <a:rPr lang="tr-TR" sz="2800" b="1" dirty="0">
                <a:solidFill>
                  <a:srgbClr val="A403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Ateş</a:t>
            </a:r>
          </a:p>
          <a:p>
            <a:pPr marL="457200" indent="-45720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Endüstriyel Tasarım Bölümü, "</a:t>
            </a:r>
            <a:r>
              <a:rPr lang="es-ES" sz="24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ID213 Model Yapımı ve Prototipleme</a:t>
            </a:r>
            <a:r>
              <a:rPr lang="tr-TR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" dersi </a:t>
            </a:r>
            <a:r>
              <a:rPr lang="tr-TR" sz="24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Misafir Öğretim Görevlisi</a:t>
            </a:r>
            <a:r>
              <a:rPr lang="tr-TR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Güz 2022.</a:t>
            </a:r>
          </a:p>
          <a:p>
            <a:pPr marL="342900" lvl="0" indent="-342900"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i="0" dirty="0">
                <a:solidFill>
                  <a:srgbClr val="000000"/>
                </a:solidFill>
                <a:effectLst/>
                <a:latin typeface="+mj-lt"/>
              </a:rPr>
              <a:t>İYTE Çocuk Üniversitesinde 9 saat sanat atölyesi çalışması, eğitmenlik, “Heykel İnşa Etmek, Renk Kolaj Çalışması”, Bahar 2022. </a:t>
            </a:r>
          </a:p>
          <a:p>
            <a:pPr marL="342900" lvl="0" indent="-342900"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latin typeface="+mj-lt"/>
                <a:sym typeface="Raleway"/>
              </a:rPr>
              <a:t>İYTE 2. Lise Bilim Kampı'nda eğitmenlik, “Resim-Sanat-Bilim İlişkisinde Uygulamalı Resim Atölyesi”, Temmuz 2022. </a:t>
            </a:r>
          </a:p>
          <a:p>
            <a:pPr marL="342900" indent="-342900"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latin typeface="+mj-lt"/>
                <a:sym typeface="Raleway"/>
              </a:rPr>
              <a:t>İYTE Görsel Sanatlar Topluluğu ile ARKAS Sanat Merkezi'nde "Doğa, Bahçeler ve Düşler" sanat sergisi gezisi düzenleme, Ocak 2022.</a:t>
            </a:r>
          </a:p>
          <a:p>
            <a:pPr marL="342900" indent="-342900"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/>
                </a:solidFill>
                <a:latin typeface="+mj-lt"/>
                <a:sym typeface="Raleway"/>
              </a:rPr>
              <a:t>İYTE Görsel Sanatlar Topluluğu ile </a:t>
            </a:r>
            <a:r>
              <a:rPr lang="tr-TR" sz="2400" dirty="0" err="1">
                <a:solidFill>
                  <a:schemeClr val="tx1"/>
                </a:solidFill>
                <a:latin typeface="+mj-lt"/>
                <a:sym typeface="Raleway"/>
              </a:rPr>
              <a:t>Linol</a:t>
            </a:r>
            <a:r>
              <a:rPr lang="tr-TR" sz="2400" dirty="0">
                <a:solidFill>
                  <a:schemeClr val="tx1"/>
                </a:solidFill>
                <a:latin typeface="+mj-lt"/>
                <a:sym typeface="Raleway"/>
              </a:rPr>
              <a:t> Oyma Baskı Resim Atölyesi, Nisan 2022. </a:t>
            </a:r>
          </a:p>
          <a:p>
            <a:pPr marL="342900" indent="-342900"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İYTE Görsel Sanatlar Topluluğu ile “Her Şeye Rağmen” isimli Öğrenci Sanal Sanat Sergisi düzenleme- Dijital Tasarım Danışmanı, Mayıs 2022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</a:rPr>
              <a:t>​</a:t>
            </a:r>
          </a:p>
          <a:p>
            <a:pPr marL="342900" indent="-342900"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İYTE Görsel Sanatlar Topluluğu ile İkbal BALCI Resim sergisi gezisi düzenleme, Haziran 2022.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</a:rPr>
              <a:t>​</a:t>
            </a:r>
          </a:p>
          <a:p>
            <a:pPr marL="342900" lvl="0" indent="-342900"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tr-TR" sz="2800" dirty="0">
              <a:solidFill>
                <a:schemeClr val="tx1"/>
              </a:solidFill>
              <a:sym typeface="Raleway"/>
            </a:endParaRPr>
          </a:p>
          <a:p>
            <a:pPr marL="342900" lvl="0" indent="-342900"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tr-TR" sz="2800" dirty="0">
              <a:solidFill>
                <a:schemeClr val="tx1"/>
              </a:solidFill>
              <a:sym typeface="Raleway"/>
            </a:endParaRPr>
          </a:p>
          <a:p>
            <a:pPr marL="342900" lvl="0" indent="-342900"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tr-TR" sz="2800" dirty="0">
              <a:solidFill>
                <a:schemeClr val="tx1"/>
              </a:solidFill>
              <a:sym typeface="Raleway"/>
            </a:endParaRPr>
          </a:p>
          <a:p>
            <a:pPr lvl="0" algn="just">
              <a:spcBef>
                <a:spcPts val="0"/>
              </a:spcBef>
            </a:pPr>
            <a:endParaRPr lang="tr-TR" sz="2800" dirty="0">
              <a:solidFill>
                <a:schemeClr val="tx1"/>
              </a:solidFill>
              <a:sym typeface="Raleway"/>
            </a:endParaRPr>
          </a:p>
          <a:p>
            <a:pPr marL="342900" lvl="0" indent="-342900" algn="just">
              <a:buFont typeface="Courier New" panose="02070309020205020404" pitchFamily="49" charset="0"/>
              <a:buChar char="o"/>
            </a:pPr>
            <a:endParaRPr lang="tr-TR" sz="2800" i="0" u="none" strike="noStrike" cap="none" spc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Raleway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tr-T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5998344" y="484312"/>
            <a:ext cx="5328592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9F8C0AB2-DAF1-7F60-0FCA-8355E78FA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166" y="6585957"/>
            <a:ext cx="3378266" cy="308450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C81E458-2DCD-7233-DF5D-24952264F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2687" y="6623704"/>
            <a:ext cx="4133731" cy="310029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C4A7AB95-EA14-7EFF-F328-E3F63193B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8673" y="6583966"/>
            <a:ext cx="4133731" cy="314003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000555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309712" y="1420416"/>
            <a:ext cx="5688632" cy="8136904"/>
          </a:xfrm>
          <a:noFill/>
          <a:ln>
            <a:noFill/>
          </a:ln>
          <a:effectLst/>
        </p:spPr>
        <p:txBody>
          <a:bodyPr anchor="t">
            <a:noAutofit/>
          </a:bodyPr>
          <a:lstStyle/>
          <a:p>
            <a:pPr marL="342900" indent="-342900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tr-TR" sz="2800" b="1" dirty="0">
                <a:solidFill>
                  <a:srgbClr val="A403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800" b="1" dirty="0" err="1">
                <a:solidFill>
                  <a:srgbClr val="A403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Coşgu</a:t>
            </a:r>
            <a:r>
              <a:rPr lang="tr-TR" sz="2800" b="1" dirty="0">
                <a:solidFill>
                  <a:srgbClr val="A403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Ateş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r>
              <a:rPr lang="tr-TR" sz="2800" b="1" i="0" u="none" strike="noStrike" cap="none" spc="0" baseline="0" dirty="0">
                <a:ln>
                  <a:noFill/>
                </a:ln>
                <a:solidFill>
                  <a:srgbClr val="A40304"/>
                </a:solidFill>
                <a:effectLst/>
                <a:uFillTx/>
                <a:latin typeface="+mn-lt"/>
                <a:ea typeface="+mn-ea"/>
                <a:cs typeface="+mn-cs"/>
                <a:sym typeface="Raleway"/>
              </a:rPr>
              <a:t>Bahar Şenlikleri kapsamında:</a:t>
            </a:r>
          </a:p>
          <a:p>
            <a:pPr lvl="0" algn="just">
              <a:spcBef>
                <a:spcPts val="0"/>
              </a:spcBef>
            </a:pPr>
            <a:endParaRPr lang="tr-TR" sz="2800" b="1" i="0" u="none" strike="noStrike" cap="none" spc="0" baseline="0" dirty="0">
              <a:ln>
                <a:noFill/>
              </a:ln>
              <a:solidFill>
                <a:srgbClr val="A40304"/>
              </a:solidFill>
              <a:effectLst/>
              <a:uFillTx/>
              <a:latin typeface="+mn-lt"/>
              <a:ea typeface="+mn-ea"/>
              <a:cs typeface="+mn-cs"/>
              <a:sym typeface="Raleway"/>
            </a:endParaRPr>
          </a:p>
          <a:p>
            <a:pPr marL="342900" lvl="0" indent="-342900"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800" dirty="0" err="1">
                <a:solidFill>
                  <a:schemeClr val="tx1"/>
                </a:solidFill>
                <a:sym typeface="Raleway"/>
              </a:rPr>
              <a:t>Respect</a:t>
            </a:r>
            <a:r>
              <a:rPr lang="tr-TR" sz="2800" dirty="0">
                <a:solidFill>
                  <a:schemeClr val="tx1"/>
                </a:solidFill>
                <a:sym typeface="Raleway"/>
              </a:rPr>
              <a:t> </a:t>
            </a:r>
            <a:r>
              <a:rPr lang="tr-TR" sz="2800" dirty="0" err="1">
                <a:solidFill>
                  <a:schemeClr val="tx1"/>
                </a:solidFill>
                <a:sym typeface="Raleway"/>
              </a:rPr>
              <a:t>to</a:t>
            </a:r>
            <a:r>
              <a:rPr lang="tr-TR" sz="2800" dirty="0">
                <a:solidFill>
                  <a:schemeClr val="tx1"/>
                </a:solidFill>
                <a:sym typeface="Raleway"/>
              </a:rPr>
              <a:t> Kandinsky, Duvar Resmi Atölyesi</a:t>
            </a:r>
          </a:p>
          <a:p>
            <a:pPr marL="342900" lvl="0" indent="-342900"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800" i="0" u="none" strike="noStrike" cap="none" spc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Raleway"/>
              </a:rPr>
              <a:t>Kil Rölyef At</a:t>
            </a:r>
            <a:r>
              <a:rPr lang="tr-TR" sz="2800" dirty="0">
                <a:solidFill>
                  <a:schemeClr val="tx1"/>
                </a:solidFill>
                <a:sym typeface="Raleway"/>
              </a:rPr>
              <a:t>ölyesi</a:t>
            </a:r>
          </a:p>
          <a:p>
            <a:pPr marL="342900" lvl="0" indent="-342900"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tr-TR" sz="2800" dirty="0">
                <a:solidFill>
                  <a:schemeClr val="tx1"/>
                </a:solidFill>
                <a:sym typeface="Raleway"/>
              </a:rPr>
              <a:t>“IZTECH” Grafiti Uygulaması, Mayıs 2022.</a:t>
            </a:r>
          </a:p>
          <a:p>
            <a:pPr marL="342900" lvl="0" indent="-342900" algn="just">
              <a:buFont typeface="Courier New" panose="02070309020205020404" pitchFamily="49" charset="0"/>
              <a:buChar char="o"/>
            </a:pPr>
            <a:endParaRPr lang="tr-TR" sz="2800" i="0" u="none" strike="noStrike" cap="none" spc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Raleway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tr-T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5998344" y="484312"/>
            <a:ext cx="5328592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06CB26A-CD29-813F-B5EF-6728C7B30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8129" y="5786494"/>
            <a:ext cx="6067343" cy="347141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08A4CC1-D423-9FE7-8A4A-368EED5B4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8129" y="2153501"/>
            <a:ext cx="6070942" cy="354747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C45441EA-890F-A50C-653D-EFD1295381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777" y="5953236"/>
            <a:ext cx="5119536" cy="334646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122562777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583604" y="1492424"/>
            <a:ext cx="7863011" cy="936104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A40304"/>
                </a:solidFill>
              </a:rPr>
              <a:t>202</a:t>
            </a:r>
            <a:r>
              <a:rPr lang="tr-TR" b="1" dirty="0">
                <a:solidFill>
                  <a:srgbClr val="A40304"/>
                </a:solidFill>
              </a:rPr>
              <a:t>3</a:t>
            </a:r>
            <a:r>
              <a:rPr lang="en-US" b="1" dirty="0">
                <a:solidFill>
                  <a:srgbClr val="A40304"/>
                </a:solidFill>
              </a:rPr>
              <a:t> </a:t>
            </a:r>
            <a:r>
              <a:rPr lang="tr-TR" b="1" dirty="0">
                <a:solidFill>
                  <a:srgbClr val="A40304"/>
                </a:solidFill>
              </a:rPr>
              <a:t>Yılı </a:t>
            </a:r>
            <a:r>
              <a:rPr lang="en-US" b="1" dirty="0" err="1">
                <a:solidFill>
                  <a:srgbClr val="A40304"/>
                </a:solidFill>
              </a:rPr>
              <a:t>Hedef</a:t>
            </a:r>
            <a:r>
              <a:rPr lang="tr-TR" b="1" dirty="0">
                <a:solidFill>
                  <a:srgbClr val="A40304"/>
                </a:solidFill>
              </a:rPr>
              <a:t> ve Önerilerimiz:</a:t>
            </a:r>
          </a:p>
          <a:p>
            <a:endParaRPr lang="en-US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5854328" y="484312"/>
            <a:ext cx="6120680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400" b="1" dirty="0">
                <a:solidFill>
                  <a:srgbClr val="A40304"/>
                </a:solidFill>
              </a:rPr>
              <a:t>202</a:t>
            </a:r>
            <a:r>
              <a:rPr lang="tr-TR" sz="2400" b="1" dirty="0">
                <a:solidFill>
                  <a:srgbClr val="A40304"/>
                </a:solidFill>
              </a:rPr>
              <a:t>3</a:t>
            </a:r>
            <a:r>
              <a:rPr lang="en-US" sz="2400" b="1" dirty="0">
                <a:solidFill>
                  <a:srgbClr val="A40304"/>
                </a:solidFill>
              </a:rPr>
              <a:t>’</a:t>
            </a:r>
            <a:r>
              <a:rPr lang="tr-TR" sz="2400" b="1" dirty="0">
                <a:solidFill>
                  <a:srgbClr val="A40304"/>
                </a:solidFill>
              </a:rPr>
              <a:t>t</a:t>
            </a:r>
            <a:r>
              <a:rPr lang="en-US" sz="2400" b="1" dirty="0">
                <a:solidFill>
                  <a:srgbClr val="A40304"/>
                </a:solidFill>
              </a:rPr>
              <a:t>e </a:t>
            </a:r>
            <a:r>
              <a:rPr lang="en-US" sz="2400" b="1" dirty="0" err="1">
                <a:solidFill>
                  <a:srgbClr val="A40304"/>
                </a:solidFill>
              </a:rPr>
              <a:t>Yapılması</a:t>
            </a:r>
            <a:r>
              <a:rPr lang="en-US" sz="2400" b="1" dirty="0">
                <a:solidFill>
                  <a:srgbClr val="A40304"/>
                </a:solidFill>
              </a:rPr>
              <a:t> </a:t>
            </a:r>
            <a:r>
              <a:rPr lang="en-US" sz="2400" b="1" dirty="0" err="1">
                <a:solidFill>
                  <a:srgbClr val="A40304"/>
                </a:solidFill>
              </a:rPr>
              <a:t>Planlanan</a:t>
            </a:r>
            <a:r>
              <a:rPr lang="en-US" sz="2400" b="1" dirty="0">
                <a:solidFill>
                  <a:srgbClr val="A40304"/>
                </a:solidFill>
              </a:rPr>
              <a:t> </a:t>
            </a:r>
            <a:r>
              <a:rPr lang="en-US" sz="2400" b="1" dirty="0" err="1">
                <a:solidFill>
                  <a:srgbClr val="A40304"/>
                </a:solidFill>
              </a:rPr>
              <a:t>Çalışmalar</a:t>
            </a:r>
            <a:endParaRPr lang="en-US" sz="2400" b="1" dirty="0">
              <a:solidFill>
                <a:srgbClr val="A40304"/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237704" y="2428528"/>
            <a:ext cx="12529392" cy="69926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pPr algn="just"/>
            <a:r>
              <a:rPr kumimoji="0" lang="tr-TR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Neue"/>
              </a:rPr>
              <a:t>1. Sosyal</a:t>
            </a:r>
            <a:r>
              <a:rPr kumimoji="0" lang="tr-TR" sz="2800" b="0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Neue"/>
              </a:rPr>
              <a:t> ve beşerî bilimler </a:t>
            </a:r>
            <a:r>
              <a:rPr lang="tr-TR" sz="2800" dirty="0">
                <a:solidFill>
                  <a:schemeClr val="tx1"/>
                </a:solidFill>
              </a:rPr>
              <a:t>alanlarında bilimsel toplantılar dizisi olarak başlattığımız kolokyumlarımıza </a:t>
            </a:r>
            <a:r>
              <a:rPr kumimoji="0" lang="tr-TR" sz="2800" b="0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Neue"/>
              </a:rPr>
              <a:t>devam edilecektir. </a:t>
            </a:r>
            <a:r>
              <a:rPr lang="tr-TR" sz="2800" dirty="0">
                <a:solidFill>
                  <a:schemeClr val="tx1"/>
                </a:solidFill>
              </a:rPr>
              <a:t>Bu kapsamda 2019 yılından beri düzenlediğimiz 12 çevrim içi (2 yüz yüze) toplantının, bölümümüzün resmî YouTube sayfası açılarak orada yayımlanması planlanmaktadır.</a:t>
            </a:r>
          </a:p>
          <a:p>
            <a:pPr algn="just"/>
            <a:r>
              <a:rPr lang="tr-TR" sz="2800" dirty="0">
                <a:solidFill>
                  <a:schemeClr val="tx1"/>
                </a:solidFill>
              </a:rPr>
              <a:t>2. Eğitim Planımızda güncellemeler devam edecektir:</a:t>
            </a:r>
          </a:p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tr-TR" sz="2800" dirty="0">
                <a:solidFill>
                  <a:schemeClr val="tx1"/>
                </a:solidFill>
              </a:rPr>
              <a:t>Bu kapsamda; Türk Dili ile Atatürk İlkeleri ve İnkılap Tarihi derslerinin seçiminde </a:t>
            </a:r>
            <a:r>
              <a:rPr lang="tr-TR" sz="2800" dirty="0" err="1">
                <a:solidFill>
                  <a:schemeClr val="tx1"/>
                </a:solidFill>
              </a:rPr>
              <a:t>ÖBS'de</a:t>
            </a:r>
            <a:r>
              <a:rPr lang="tr-TR" sz="2800" dirty="0">
                <a:solidFill>
                  <a:schemeClr val="tx1"/>
                </a:solidFill>
              </a:rPr>
              <a:t> tekrar çakışma getirilmesi önerilecektir</a:t>
            </a:r>
            <a:r>
              <a:rPr lang="tr-TR" sz="2800" dirty="0" smtClean="0">
                <a:solidFill>
                  <a:schemeClr val="tx1"/>
                </a:solidFill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tr-TR" sz="2800" b="1" dirty="0" smtClean="0">
                <a:solidFill>
                  <a:schemeClr val="tx1"/>
                </a:solidFill>
              </a:rPr>
              <a:t>İlgili derslerin sınavlarının yüz yüze olması gerektiği şeklindeki YÖK'ün yeni yönetmeliğine istinaden sınavların yapılış şeklinin Senato kararıyla belirlenmesi.</a:t>
            </a:r>
            <a:endParaRPr lang="tr-TR" sz="2800" b="1" dirty="0">
              <a:solidFill>
                <a:schemeClr val="tx1"/>
              </a:solidFill>
            </a:endParaRPr>
          </a:p>
          <a:p>
            <a:pPr algn="just"/>
            <a:r>
              <a:rPr lang="tr-TR" sz="2800" dirty="0" smtClean="0">
                <a:solidFill>
                  <a:schemeClr val="tx1"/>
                </a:solidFill>
              </a:rPr>
              <a:t>3. Uygulamalı </a:t>
            </a:r>
            <a:r>
              <a:rPr lang="tr-TR" sz="2800" dirty="0">
                <a:solidFill>
                  <a:schemeClr val="tx1"/>
                </a:solidFill>
              </a:rPr>
              <a:t>derslerimizin (güzel sanatlar ve spor) kredilendirilmesi önerilecektir.   </a:t>
            </a:r>
          </a:p>
          <a:p>
            <a:pPr algn="just"/>
            <a:r>
              <a:rPr lang="tr-TR" sz="2800" dirty="0">
                <a:solidFill>
                  <a:schemeClr val="tx1"/>
                </a:solidFill>
              </a:rPr>
              <a:t>4</a:t>
            </a:r>
            <a:r>
              <a:rPr lang="tr-TR" sz="2800" dirty="0" smtClean="0">
                <a:solidFill>
                  <a:schemeClr val="tx1"/>
                </a:solidFill>
              </a:rPr>
              <a:t>. </a:t>
            </a:r>
            <a:r>
              <a:rPr kumimoji="0" lang="tr-TR" sz="2800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Neue"/>
              </a:rPr>
              <a:t>Bölüm adımızın değişmesi için YÖK'e yeniden başvurulması planlanmaktadır.</a:t>
            </a:r>
            <a:endParaRPr lang="tr-TR" sz="2800" b="0" dirty="0">
              <a:solidFill>
                <a:schemeClr val="tx1"/>
              </a:solidFill>
            </a:endParaRPr>
          </a:p>
          <a:p>
            <a:pPr algn="just"/>
            <a:r>
              <a:rPr lang="tr-TR" sz="2800" dirty="0">
                <a:solidFill>
                  <a:schemeClr val="tx1"/>
                </a:solidFill>
              </a:rPr>
              <a:t>5</a:t>
            </a:r>
            <a:r>
              <a:rPr kumimoji="0" lang="tr-TR" sz="280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Neue"/>
              </a:rPr>
              <a:t>. </a:t>
            </a:r>
            <a:r>
              <a:rPr kumimoji="0" lang="tr-TR" sz="2800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Neue"/>
              </a:rPr>
              <a:t>Sosyal ve beşerî bilimler alanlarında atama ve yükseltme ölçütleri belirlenmesi için çalışmalar yürütülecektir.</a:t>
            </a:r>
            <a:endParaRPr kumimoji="0" lang="tr-TR" sz="2800" b="0" i="0" u="none" strike="noStrike" cap="none" spc="0" normalizeH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33196728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E8880874-EF40-ADD2-4DD2-06F254392F84}"/>
              </a:ext>
            </a:extLst>
          </p:cNvPr>
          <p:cNvSpPr txBox="1"/>
          <p:nvPr/>
        </p:nvSpPr>
        <p:spPr>
          <a:xfrm>
            <a:off x="3910112" y="7325072"/>
            <a:ext cx="5112568" cy="1083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pPr marL="0" marR="0" indent="0" algn="ctr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r-TR" sz="32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Helvetica Neue"/>
              </a:rPr>
              <a:t>Yeni Yıl Yemeğimiz</a:t>
            </a:r>
          </a:p>
          <a:p>
            <a:pPr marL="0" marR="0" indent="0" algn="ctr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 Aralık 2022</a:t>
            </a:r>
            <a:endParaRPr kumimoji="0" lang="tr-TR" sz="32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sym typeface="Helvetica Neue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6BFE314-4B35-71ED-4FB4-72AC1F3756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44" y="1924472"/>
            <a:ext cx="6417755" cy="481331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AD02BBC3-6F33-E5E2-96D5-5786DF0764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740" y="1924472"/>
            <a:ext cx="6271416" cy="481331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670926066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4" name="image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62100"/>
            <a:ext cx="13004800" cy="77724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6" name="Shape 1656"/>
          <p:cNvSpPr/>
          <p:nvPr/>
        </p:nvSpPr>
        <p:spPr>
          <a:xfrm>
            <a:off x="-1363623" y="600697"/>
            <a:ext cx="7084074" cy="290574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>
            <a:spAutoFit/>
          </a:bodyPr>
          <a:lstStyle>
            <a:lvl1pPr algn="ctr">
              <a:defRPr sz="1400">
                <a:solidFill>
                  <a:srgbClr val="535353"/>
                </a:solidFill>
                <a:latin typeface="Trajan Pro"/>
                <a:ea typeface="Trajan Pro"/>
                <a:cs typeface="Trajan Pro"/>
                <a:sym typeface="Trajan Pro"/>
              </a:defRPr>
            </a:lvl1pPr>
          </a:lstStyle>
          <a:p>
            <a:r>
              <a:t>İZMİR YÜKSEK TEKNOLOJİ ENSTİTÜSÜ</a:t>
            </a:r>
          </a:p>
        </p:txBody>
      </p:sp>
      <p:sp>
        <p:nvSpPr>
          <p:cNvPr id="1657" name="Shape 1657"/>
          <p:cNvSpPr/>
          <p:nvPr/>
        </p:nvSpPr>
        <p:spPr>
          <a:xfrm>
            <a:off x="332033" y="928104"/>
            <a:ext cx="11079321" cy="1"/>
          </a:xfrm>
          <a:prstGeom prst="line">
            <a:avLst/>
          </a:prstGeom>
          <a:ln w="50800">
            <a:solidFill>
              <a:srgbClr val="9A132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1662" name="Group 1662"/>
          <p:cNvGrpSpPr/>
          <p:nvPr/>
        </p:nvGrpSpPr>
        <p:grpSpPr>
          <a:xfrm>
            <a:off x="332032" y="976234"/>
            <a:ext cx="702432" cy="157741"/>
            <a:chOff x="0" y="0"/>
            <a:chExt cx="702430" cy="157740"/>
          </a:xfrm>
        </p:grpSpPr>
        <p:sp>
          <p:nvSpPr>
            <p:cNvPr id="1658" name="Shape 1658"/>
            <p:cNvSpPr/>
            <p:nvPr/>
          </p:nvSpPr>
          <p:spPr>
            <a:xfrm>
              <a:off x="-1" y="-1"/>
              <a:ext cx="157741" cy="157742"/>
            </a:xfrm>
            <a:prstGeom prst="rect">
              <a:avLst/>
            </a:prstGeom>
            <a:solidFill>
              <a:srgbClr val="9A1320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659" name="Shape 1659"/>
            <p:cNvSpPr/>
            <p:nvPr/>
          </p:nvSpPr>
          <p:spPr>
            <a:xfrm>
              <a:off x="544690" y="-1"/>
              <a:ext cx="157741" cy="15774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660" name="Shape 1660"/>
            <p:cNvSpPr/>
            <p:nvPr/>
          </p:nvSpPr>
          <p:spPr>
            <a:xfrm>
              <a:off x="362977" y="-1"/>
              <a:ext cx="157741" cy="157742"/>
            </a:xfrm>
            <a:prstGeom prst="rect">
              <a:avLst/>
            </a:prstGeom>
            <a:solidFill>
              <a:srgbClr val="B4B5B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661" name="Shape 1661"/>
            <p:cNvSpPr/>
            <p:nvPr/>
          </p:nvSpPr>
          <p:spPr>
            <a:xfrm>
              <a:off x="181263" y="-1"/>
              <a:ext cx="157741" cy="157742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663" name="Shape 1663"/>
          <p:cNvSpPr/>
          <p:nvPr/>
        </p:nvSpPr>
        <p:spPr>
          <a:xfrm>
            <a:off x="11999138" y="9391267"/>
            <a:ext cx="157741" cy="157741"/>
          </a:xfrm>
          <a:prstGeom prst="rect">
            <a:avLst/>
          </a:prstGeom>
          <a:solidFill>
            <a:srgbClr val="9A1320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664" name="Shape 1664"/>
          <p:cNvSpPr/>
          <p:nvPr/>
        </p:nvSpPr>
        <p:spPr>
          <a:xfrm>
            <a:off x="12543827" y="9391267"/>
            <a:ext cx="157741" cy="15774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665" name="Shape 1665"/>
          <p:cNvSpPr/>
          <p:nvPr/>
        </p:nvSpPr>
        <p:spPr>
          <a:xfrm>
            <a:off x="12362113" y="9391267"/>
            <a:ext cx="157741" cy="157741"/>
          </a:xfrm>
          <a:prstGeom prst="rect">
            <a:avLst/>
          </a:prstGeom>
          <a:solidFill>
            <a:srgbClr val="B4B5B4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666" name="Shape 1666"/>
          <p:cNvSpPr/>
          <p:nvPr/>
        </p:nvSpPr>
        <p:spPr>
          <a:xfrm>
            <a:off x="12180400" y="9391267"/>
            <a:ext cx="157741" cy="15774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667" name="Shape 1667"/>
          <p:cNvSpPr/>
          <p:nvPr/>
        </p:nvSpPr>
        <p:spPr>
          <a:xfrm>
            <a:off x="4582044" y="2122858"/>
            <a:ext cx="3840710" cy="656482"/>
          </a:xfrm>
          <a:prstGeom prst="rect">
            <a:avLst/>
          </a:prstGeom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57200"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TEŞEKKÜRLER</a:t>
            </a:r>
          </a:p>
        </p:txBody>
      </p:sp>
      <p:pic>
        <p:nvPicPr>
          <p:cNvPr id="1669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8969" y="3622374"/>
            <a:ext cx="4286862" cy="4286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Resim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6562" y="52424"/>
            <a:ext cx="1440000" cy="144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4" grpId="0" animBg="1" advAuto="0"/>
      <p:bldP spid="1667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 txBox="1">
            <a:spLocks/>
          </p:cNvSpPr>
          <p:nvPr/>
        </p:nvSpPr>
        <p:spPr>
          <a:xfrm>
            <a:off x="21680" y="4966511"/>
            <a:ext cx="5110766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endParaRPr lang="en-US" sz="2400" dirty="0"/>
          </a:p>
        </p:txBody>
      </p:sp>
      <p:sp>
        <p:nvSpPr>
          <p:cNvPr id="14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EĞİTİM</a:t>
            </a:r>
          </a:p>
        </p:txBody>
      </p:sp>
      <p:sp>
        <p:nvSpPr>
          <p:cNvPr id="15" name="Dikdörtgen 14"/>
          <p:cNvSpPr/>
          <p:nvPr/>
        </p:nvSpPr>
        <p:spPr>
          <a:xfrm>
            <a:off x="525736" y="1636440"/>
            <a:ext cx="9937104" cy="699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A40304"/>
                </a:solidFill>
              </a:rPr>
              <a:t>ÖĞRETİM </a:t>
            </a:r>
            <a:r>
              <a:rPr lang="tr-TR" sz="3000" b="1" dirty="0">
                <a:solidFill>
                  <a:srgbClr val="A40304"/>
                </a:solidFill>
              </a:rPr>
              <a:t>GÖREVLİLERİ (Yarı Zamanlı)</a:t>
            </a:r>
          </a:p>
        </p:txBody>
      </p:sp>
      <p:sp>
        <p:nvSpPr>
          <p:cNvPr id="16" name="Metin kutusu 15"/>
          <p:cNvSpPr txBox="1"/>
          <p:nvPr/>
        </p:nvSpPr>
        <p:spPr>
          <a:xfrm>
            <a:off x="525736" y="2500537"/>
            <a:ext cx="12169352" cy="65617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tr-TR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Dr. Serhan</a:t>
            </a:r>
            <a:r>
              <a:rPr kumimoji="0" lang="tr-TR" sz="3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 Kemal SAYGI</a:t>
            </a:r>
            <a:endParaRPr kumimoji="0" lang="tr-TR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tr-TR" sz="3000" dirty="0"/>
              <a:t>Dr. </a:t>
            </a:r>
            <a:r>
              <a:rPr lang="tr-TR" sz="3000" dirty="0" err="1"/>
              <a:t>Aytuna</a:t>
            </a:r>
            <a:r>
              <a:rPr lang="tr-TR" sz="3000" dirty="0"/>
              <a:t> TOSUNOĞLU ÇALIK</a:t>
            </a: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tr-TR" sz="3000" dirty="0"/>
              <a:t>Füsun SİNGİ</a:t>
            </a: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tr-TR" sz="3000" dirty="0"/>
              <a:t>Ezgi BUYURGAN</a:t>
            </a: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tr-TR" sz="3000" dirty="0"/>
          </a:p>
          <a:p>
            <a:pPr marR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tr-TR" sz="3000" b="1" i="0" u="none" strike="noStrike" cap="none" spc="0" normalizeH="0" dirty="0">
                <a:ln>
                  <a:noFill/>
                </a:ln>
                <a:solidFill>
                  <a:srgbClr val="A40304"/>
                </a:solidFill>
                <a:effectLst/>
                <a:uFillTx/>
                <a:sym typeface="Helvetica Neue"/>
              </a:rPr>
              <a:t>İDARİ PERSONEL</a:t>
            </a: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tr-TR" sz="3000" dirty="0"/>
              <a:t>Çisem ÇEVİK</a:t>
            </a: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tr-TR" sz="30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  <a:p>
            <a:pPr marR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tr-TR" sz="3000" b="1" dirty="0">
                <a:solidFill>
                  <a:srgbClr val="A40304"/>
                </a:solidFill>
              </a:rPr>
              <a:t>TEMİZLİK PERSONELİ</a:t>
            </a:r>
            <a:endParaRPr kumimoji="0" lang="tr-TR" sz="3000" b="0" i="0" u="none" strike="noStrike" cap="none" spc="0" normalizeH="0" dirty="0">
              <a:ln>
                <a:noFill/>
              </a:ln>
              <a:solidFill>
                <a:srgbClr val="A40304"/>
              </a:solidFill>
              <a:effectLst/>
              <a:uFillTx/>
              <a:sym typeface="Helvetica Neue"/>
            </a:endParaRP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tr-TR" sz="3000" dirty="0"/>
              <a:t>Semra KAM</a:t>
            </a: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tr-TR" sz="30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  <a:p>
            <a:pPr marR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tr-TR" sz="3000" b="1" dirty="0"/>
              <a:t>Bölüm Web sayfası: </a:t>
            </a:r>
            <a:r>
              <a:rPr lang="tr-TR" sz="3000" b="1" dirty="0">
                <a:hlinkClick r:id="rId2"/>
              </a:rPr>
              <a:t>https://gk.iyte.edu.tr/akademik-personel/</a:t>
            </a:r>
            <a:endParaRPr lang="tr-TR" sz="3000" b="1" dirty="0"/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tr-TR" sz="3000" b="1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tr-TR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7741652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 txBox="1">
            <a:spLocks/>
          </p:cNvSpPr>
          <p:nvPr/>
        </p:nvSpPr>
        <p:spPr>
          <a:xfrm>
            <a:off x="957784" y="1348408"/>
            <a:ext cx="11125820" cy="8762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282734" y="0"/>
            <a:ext cx="12439332" cy="3652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</a:rPr>
              <a:t>Öğretim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tr-TR" sz="2800" b="1" dirty="0">
                <a:solidFill>
                  <a:schemeClr val="tx1"/>
                </a:solidFill>
              </a:rPr>
              <a:t>Görevlisi </a:t>
            </a:r>
            <a:r>
              <a:rPr lang="en-US" sz="2800" b="1" dirty="0" err="1">
                <a:solidFill>
                  <a:schemeClr val="tx1"/>
                </a:solidFill>
              </a:rPr>
              <a:t>Başına</a:t>
            </a:r>
            <a:r>
              <a:rPr lang="tr-TR" sz="2800" b="1" dirty="0">
                <a:solidFill>
                  <a:schemeClr val="tx1"/>
                </a:solidFill>
              </a:rPr>
              <a:t> Düşen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tr-TR" sz="2800" b="1" dirty="0">
                <a:solidFill>
                  <a:schemeClr val="tx1"/>
                </a:solidFill>
              </a:rPr>
              <a:t>Lisans Öğrencisi Sayısı (2022):</a:t>
            </a:r>
          </a:p>
          <a:p>
            <a:pPr hangingPunct="1"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EĞİTİM</a:t>
            </a: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903906"/>
              </p:ext>
            </p:extLst>
          </p:nvPr>
        </p:nvGraphicFramePr>
        <p:xfrm>
          <a:off x="0" y="1924473"/>
          <a:ext cx="13004802" cy="767507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549769">
                  <a:extLst>
                    <a:ext uri="{9D8B030D-6E8A-4147-A177-3AD203B41FA5}">
                      <a16:colId xmlns:a16="http://schemas.microsoft.com/office/drawing/2014/main" val="1463966553"/>
                    </a:ext>
                  </a:extLst>
                </a:gridCol>
                <a:gridCol w="3830123">
                  <a:extLst>
                    <a:ext uri="{9D8B030D-6E8A-4147-A177-3AD203B41FA5}">
                      <a16:colId xmlns:a16="http://schemas.microsoft.com/office/drawing/2014/main" val="4153443781"/>
                    </a:ext>
                  </a:extLst>
                </a:gridCol>
                <a:gridCol w="3624910">
                  <a:extLst>
                    <a:ext uri="{9D8B030D-6E8A-4147-A177-3AD203B41FA5}">
                      <a16:colId xmlns:a16="http://schemas.microsoft.com/office/drawing/2014/main" val="2301832691"/>
                    </a:ext>
                  </a:extLst>
                </a:gridCol>
              </a:tblGrid>
              <a:tr h="929208"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i="0" u="none" strike="noStrik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Zorunlu</a:t>
                      </a:r>
                      <a:r>
                        <a:rPr lang="tr-TR" sz="2400" b="1" i="0" u="none" strike="noStrike" baseline="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ve Teknik Olmayan Seçmeli Dersler</a:t>
                      </a:r>
                      <a:endParaRPr lang="tr-TR" sz="2400" b="1" i="0" u="none" strike="noStrike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u="none" strike="noStrik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2021-2022 BAHAR</a:t>
                      </a:r>
                      <a:endParaRPr lang="tr-TR" sz="2400" b="1" i="0" u="none" strike="noStrike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u="none" strike="noStrik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2022-2023 GÜZ</a:t>
                      </a:r>
                      <a:endParaRPr lang="tr-TR" sz="2400" b="1" i="0" u="none" strike="noStrike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470585"/>
                  </a:ext>
                </a:extLst>
              </a:tr>
              <a:tr h="798983"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Öğretim Görevlisi </a:t>
                      </a:r>
                    </a:p>
                    <a:p>
                      <a:pPr algn="ctr" fontAlgn="b"/>
                      <a:r>
                        <a:rPr lang="tr-TR" sz="2400" b="1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(Tam Zamanlı)</a:t>
                      </a:r>
                      <a:endParaRPr lang="tr-TR" sz="2400" b="1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Öğrenci Sayısı</a:t>
                      </a:r>
                      <a:endParaRPr lang="tr-TR" sz="2400" b="1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Öğrenci Sayısı</a:t>
                      </a:r>
                      <a:endParaRPr lang="tr-TR" sz="2400" b="1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681421"/>
                  </a:ext>
                </a:extLst>
              </a:tr>
              <a:tr h="4027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Coşgu</a:t>
                      </a:r>
                      <a:r>
                        <a:rPr lang="tr-TR" sz="28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Ateş</a:t>
                      </a:r>
                      <a:endParaRPr lang="tr-TR" sz="28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96 (4 ders)</a:t>
                      </a:r>
                      <a:endParaRPr lang="tr-TR" sz="28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61 (4 ders)</a:t>
                      </a:r>
                      <a:endParaRPr lang="tr-TR" sz="28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135987"/>
                  </a:ext>
                </a:extLst>
              </a:tr>
              <a:tr h="4027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Mine </a:t>
                      </a:r>
                      <a:r>
                        <a:rPr lang="tr-TR" sz="2800" b="1" u="none" strike="noStrike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Okcu</a:t>
                      </a:r>
                      <a:endParaRPr lang="tr-TR" sz="28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92 (4 ders)</a:t>
                      </a:r>
                      <a:endParaRPr lang="tr-TR" sz="28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56 (2 ders)</a:t>
                      </a:r>
                      <a:endParaRPr lang="tr-TR" sz="28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626939"/>
                  </a:ext>
                </a:extLst>
              </a:tr>
              <a:tr h="48957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Nüket Dalcı</a:t>
                      </a:r>
                      <a:endParaRPr lang="tr-TR" sz="28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74 (2 ders)</a:t>
                      </a:r>
                      <a:endParaRPr lang="tr-TR" sz="28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58 (3 ders)</a:t>
                      </a:r>
                      <a:endParaRPr lang="tr-TR" sz="28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159020"/>
                  </a:ext>
                </a:extLst>
              </a:tr>
              <a:tr h="4027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Hakim Özgür </a:t>
                      </a:r>
                      <a:endParaRPr lang="tr-TR" sz="28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30 (3 ders)</a:t>
                      </a:r>
                      <a:endParaRPr lang="tr-TR" sz="28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13 (2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36033"/>
                  </a:ext>
                </a:extLst>
              </a:tr>
              <a:tr h="4027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Figen </a:t>
                      </a:r>
                      <a:r>
                        <a:rPr lang="tr-TR" sz="2800" b="1" u="none" strike="noStrike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Ertuman</a:t>
                      </a:r>
                      <a:endParaRPr lang="tr-TR" sz="28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79 (2 ders)</a:t>
                      </a:r>
                      <a:endParaRPr lang="tr-TR" sz="28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56 (3 ders)</a:t>
                      </a:r>
                      <a:endParaRPr lang="tr-TR" sz="28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0779378"/>
                  </a:ext>
                </a:extLst>
              </a:tr>
              <a:tr h="4027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Ozan </a:t>
                      </a:r>
                      <a:r>
                        <a:rPr lang="tr-TR" sz="2800" b="1" u="none" strike="noStrike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Uştuk</a:t>
                      </a:r>
                      <a:endParaRPr lang="tr-TR" sz="28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26 (1 ders)</a:t>
                      </a:r>
                      <a:endParaRPr lang="tr-TR" sz="28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59 (3 ders)</a:t>
                      </a:r>
                      <a:endParaRPr lang="tr-TR" sz="28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862766"/>
                  </a:ext>
                </a:extLst>
              </a:tr>
              <a:tr h="70451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Nuriye Ağar Demir</a:t>
                      </a:r>
                      <a:endParaRPr lang="tr-TR" sz="28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125 (4 ders)</a:t>
                      </a:r>
                      <a:endParaRPr lang="tr-TR" sz="28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48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8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109 (4 ders)</a:t>
                      </a:r>
                      <a:endParaRPr lang="tr-TR" sz="28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384166"/>
                  </a:ext>
                </a:extLst>
              </a:tr>
              <a:tr h="49170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Dikmen Yakalı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48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75 (3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606149"/>
                  </a:ext>
                </a:extLst>
              </a:tr>
              <a:tr h="4027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solidFill>
                            <a:srgbClr val="A40304"/>
                          </a:solidFill>
                          <a:effectLst/>
                          <a:latin typeface="+mj-lt"/>
                        </a:rPr>
                        <a:t>Ebru Aslan </a:t>
                      </a:r>
                      <a:r>
                        <a:rPr lang="tr-TR" sz="2800" b="1" u="none" strike="noStrike" dirty="0" err="1">
                          <a:solidFill>
                            <a:srgbClr val="A40304"/>
                          </a:solidFill>
                          <a:effectLst/>
                          <a:latin typeface="+mj-lt"/>
                        </a:rPr>
                        <a:t>Çallıoğlu</a:t>
                      </a:r>
                      <a:r>
                        <a:rPr lang="tr-TR" sz="2800" b="1" u="none" strike="noStrike" dirty="0">
                          <a:solidFill>
                            <a:srgbClr val="A40304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tr-TR" sz="2800" b="1" i="0" u="none" strike="noStrike" dirty="0">
                        <a:solidFill>
                          <a:srgbClr val="A40304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solidFill>
                            <a:srgbClr val="A40304"/>
                          </a:solidFill>
                          <a:effectLst/>
                          <a:latin typeface="+mj-lt"/>
                        </a:rPr>
                        <a:t>1095 (3 ders)</a:t>
                      </a:r>
                      <a:endParaRPr lang="tr-TR" sz="2800" b="1" i="0" u="none" strike="noStrike" dirty="0">
                        <a:solidFill>
                          <a:srgbClr val="A40304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100 (4 ders)</a:t>
                      </a:r>
                      <a:endParaRPr lang="tr-TR" sz="28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691169"/>
                  </a:ext>
                </a:extLst>
              </a:tr>
              <a:tr h="4027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dirty="0">
                          <a:solidFill>
                            <a:srgbClr val="A40304"/>
                          </a:solidFill>
                          <a:latin typeface="+mj-lt"/>
                        </a:rPr>
                        <a:t>Yasemin Özcan Gönülal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dirty="0">
                          <a:solidFill>
                            <a:srgbClr val="A40304"/>
                          </a:solidFill>
                          <a:latin typeface="+mj-lt"/>
                        </a:rPr>
                        <a:t>483 (2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dirty="0">
                          <a:solidFill>
                            <a:srgbClr val="A40304"/>
                          </a:solidFill>
                          <a:latin typeface="+mj-lt"/>
                        </a:rPr>
                        <a:t>393 (2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2619757"/>
                  </a:ext>
                </a:extLst>
              </a:tr>
              <a:tr h="4027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dirty="0">
                          <a:solidFill>
                            <a:srgbClr val="A40304"/>
                          </a:solidFill>
                          <a:latin typeface="+mj-lt"/>
                        </a:rPr>
                        <a:t>Doğan Evecen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dirty="0">
                          <a:solidFill>
                            <a:srgbClr val="A40304"/>
                          </a:solidFill>
                          <a:latin typeface="+mj-lt"/>
                        </a:rPr>
                        <a:t>473 (3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dirty="0">
                          <a:solidFill>
                            <a:srgbClr val="A40304"/>
                          </a:solidFill>
                          <a:latin typeface="+mj-lt"/>
                        </a:rPr>
                        <a:t>385 (3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995323"/>
                  </a:ext>
                </a:extLst>
              </a:tr>
              <a:tr h="77113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dirty="0">
                          <a:solidFill>
                            <a:srgbClr val="A40304"/>
                          </a:solidFill>
                          <a:latin typeface="+mj-lt"/>
                        </a:rPr>
                        <a:t>*Atatürk İlkeleri ve İnkılap Tarihi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dirty="0">
                          <a:solidFill>
                            <a:srgbClr val="A40304"/>
                          </a:solidFill>
                          <a:latin typeface="+mj-lt"/>
                        </a:rPr>
                        <a:t>929 (2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dirty="0">
                          <a:solidFill>
                            <a:srgbClr val="A40304"/>
                          </a:solidFill>
                          <a:latin typeface="+mj-lt"/>
                        </a:rPr>
                        <a:t>721 (2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0315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650608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 txBox="1">
            <a:spLocks/>
          </p:cNvSpPr>
          <p:nvPr/>
        </p:nvSpPr>
        <p:spPr>
          <a:xfrm>
            <a:off x="957784" y="1348408"/>
            <a:ext cx="11125820" cy="8762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1101800" y="0"/>
            <a:ext cx="11620266" cy="3868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</a:rPr>
              <a:t>Öğretim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tr-TR" sz="2800" b="1" dirty="0">
                <a:solidFill>
                  <a:schemeClr val="tx1"/>
                </a:solidFill>
              </a:rPr>
              <a:t>Görevlisi B</a:t>
            </a:r>
            <a:r>
              <a:rPr lang="en-US" sz="2800" b="1" dirty="0" err="1">
                <a:solidFill>
                  <a:schemeClr val="tx1"/>
                </a:solidFill>
              </a:rPr>
              <a:t>aşına</a:t>
            </a:r>
            <a:r>
              <a:rPr lang="tr-TR" sz="2800" b="1" dirty="0">
                <a:solidFill>
                  <a:schemeClr val="tx1"/>
                </a:solidFill>
              </a:rPr>
              <a:t> Düşen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tr-TR" sz="2800" b="1" dirty="0">
                <a:solidFill>
                  <a:schemeClr val="tx1"/>
                </a:solidFill>
              </a:rPr>
              <a:t>Lisans Öğrencisi Sayısı (2022):</a:t>
            </a:r>
          </a:p>
          <a:p>
            <a:pPr hangingPunct="1"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EĞİTİM</a:t>
            </a: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849593"/>
              </p:ext>
            </p:extLst>
          </p:nvPr>
        </p:nvGraphicFramePr>
        <p:xfrm>
          <a:off x="0" y="2140497"/>
          <a:ext cx="13004800" cy="650819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106471">
                  <a:extLst>
                    <a:ext uri="{9D8B030D-6E8A-4147-A177-3AD203B41FA5}">
                      <a16:colId xmlns:a16="http://schemas.microsoft.com/office/drawing/2014/main" val="1463966553"/>
                    </a:ext>
                  </a:extLst>
                </a:gridCol>
                <a:gridCol w="3430382">
                  <a:extLst>
                    <a:ext uri="{9D8B030D-6E8A-4147-A177-3AD203B41FA5}">
                      <a16:colId xmlns:a16="http://schemas.microsoft.com/office/drawing/2014/main" val="4153443781"/>
                    </a:ext>
                  </a:extLst>
                </a:gridCol>
                <a:gridCol w="3467947">
                  <a:extLst>
                    <a:ext uri="{9D8B030D-6E8A-4147-A177-3AD203B41FA5}">
                      <a16:colId xmlns:a16="http://schemas.microsoft.com/office/drawing/2014/main" val="2301832691"/>
                    </a:ext>
                  </a:extLst>
                </a:gridCol>
              </a:tblGrid>
              <a:tr h="912549"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i="0" u="none" strike="noStrik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Zorunlu</a:t>
                      </a:r>
                      <a:r>
                        <a:rPr lang="tr-TR" sz="2400" b="1" i="0" u="none" strike="noStrike" baseline="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ve Teknik Olmayan Seçmeli Dersler</a:t>
                      </a:r>
                      <a:endParaRPr lang="tr-TR" sz="2400" b="1" i="0" u="none" strike="noStrike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u="none" strike="noStrik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2021-2022 BAHAR</a:t>
                      </a:r>
                      <a:endParaRPr lang="tr-TR" sz="2400" b="1" i="0" u="none" strike="noStrike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u="none" strike="noStrik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2022-2023 GÜZ</a:t>
                      </a:r>
                      <a:endParaRPr lang="tr-TR" sz="2400" b="1" i="0" u="none" strike="noStrike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470585"/>
                  </a:ext>
                </a:extLst>
              </a:tr>
              <a:tr h="912549">
                <a:tc>
                  <a:txBody>
                    <a:bodyPr/>
                    <a:lstStyle/>
                    <a:p>
                      <a:pPr algn="ctr" fontAlgn="b"/>
                      <a:r>
                        <a:rPr lang="tr-TR" sz="2800" b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Öğretim Görevlisi </a:t>
                      </a:r>
                    </a:p>
                    <a:p>
                      <a:pPr algn="ctr" fontAlgn="b"/>
                      <a:r>
                        <a:rPr lang="tr-TR" sz="2800" b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(Yarı Zamanlı)</a:t>
                      </a:r>
                      <a:endParaRPr lang="tr-TR" sz="28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800" b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Öğrenci Sayısı</a:t>
                      </a:r>
                      <a:endParaRPr lang="tr-TR" sz="28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800" b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Öğrenci Sayısı</a:t>
                      </a:r>
                      <a:endParaRPr lang="tr-TR" sz="28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681421"/>
                  </a:ext>
                </a:extLst>
              </a:tr>
              <a:tr h="120023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Aytuna</a:t>
                      </a:r>
                      <a:r>
                        <a:rPr lang="tr-TR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Tosunoğlu Çalık </a:t>
                      </a:r>
                    </a:p>
                    <a:p>
                      <a:pPr algn="ctr" fontAlgn="ctr"/>
                      <a:r>
                        <a:rPr lang="tr-TR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(Yaratıcı Proje Yazımı ve Sunumu / Yaratıcılığın Esasları)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i="0" u="none" strike="noStrike" dirty="0">
                          <a:solidFill>
                            <a:srgbClr val="A40304"/>
                          </a:solidFill>
                          <a:effectLst/>
                          <a:latin typeface="+mn-lt"/>
                        </a:rPr>
                        <a:t>57 (2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i="0" u="none" strike="noStrike" dirty="0">
                          <a:solidFill>
                            <a:srgbClr val="A40304"/>
                          </a:solidFill>
                          <a:effectLst/>
                          <a:latin typeface="+mn-lt"/>
                        </a:rPr>
                        <a:t>51 (2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135987"/>
                  </a:ext>
                </a:extLst>
              </a:tr>
              <a:tr h="9125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Füsun </a:t>
                      </a:r>
                      <a:r>
                        <a:rPr lang="tr-TR" sz="2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Singi</a:t>
                      </a:r>
                      <a:r>
                        <a:rPr lang="tr-TR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algn="ctr" fontAlgn="ctr"/>
                      <a:r>
                        <a:rPr lang="tr-TR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(Marka Patent Fikrî Haklar)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i="0" u="none" strike="noStrike" dirty="0">
                          <a:solidFill>
                            <a:srgbClr val="A40304"/>
                          </a:solidFill>
                          <a:effectLst/>
                          <a:latin typeface="+mn-lt"/>
                        </a:rPr>
                        <a:t>39 (1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i="0" u="none" strike="noStrike" dirty="0">
                          <a:solidFill>
                            <a:srgbClr val="A40304"/>
                          </a:solidFill>
                          <a:effectLst/>
                          <a:latin typeface="+mn-lt"/>
                        </a:rPr>
                        <a:t>23 (1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626939"/>
                  </a:ext>
                </a:extLst>
              </a:tr>
              <a:tr h="119117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Ogan Tüzel</a:t>
                      </a:r>
                    </a:p>
                    <a:p>
                      <a:pPr algn="ctr" fontAlgn="ctr"/>
                      <a:r>
                        <a:rPr lang="tr-TR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(Su Üstü Sörf Sporları)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i="0" u="none" strike="noStrike" dirty="0">
                          <a:solidFill>
                            <a:srgbClr val="A40304"/>
                          </a:solidFill>
                          <a:effectLst/>
                          <a:latin typeface="+mn-lt"/>
                        </a:rPr>
                        <a:t>28 (1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i="0" u="none" strike="noStrike" dirty="0">
                          <a:solidFill>
                            <a:srgbClr val="A40304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159020"/>
                  </a:ext>
                </a:extLst>
              </a:tr>
              <a:tr h="12796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Ezgi Buyurgan</a:t>
                      </a:r>
                    </a:p>
                    <a:p>
                      <a:pPr algn="ctr" fontAlgn="ctr"/>
                      <a:r>
                        <a:rPr lang="tr-TR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(MAN 211 Mühendisler İçin İletişim Yönetim ve Becerileri)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i="0" u="none" strike="noStrike" dirty="0">
                          <a:solidFill>
                            <a:srgbClr val="A40304"/>
                          </a:solidFill>
                          <a:effectLst/>
                          <a:latin typeface="+mn-lt"/>
                        </a:rPr>
                        <a:t>109 (1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800" b="1" i="0" u="none" strike="noStrike" dirty="0">
                          <a:solidFill>
                            <a:srgbClr val="A40304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  <a:p>
                      <a:pPr algn="ctr" fontAlgn="ctr"/>
                      <a:endParaRPr lang="tr-TR" sz="2800" b="1" i="0" u="none" strike="noStrike" dirty="0">
                        <a:solidFill>
                          <a:srgbClr val="A40304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endParaRPr lang="tr-TR" sz="2800" b="1" i="0" u="none" strike="noStrike" dirty="0">
                        <a:solidFill>
                          <a:srgbClr val="A40304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36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488874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669752" y="1276400"/>
            <a:ext cx="4896544" cy="995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r>
              <a:rPr lang="en-US" sz="3200" b="1" dirty="0">
                <a:solidFill>
                  <a:srgbClr val="A40304"/>
                </a:solidFill>
              </a:rPr>
              <a:t>BÖLÜM FAALİYETLERİ</a:t>
            </a:r>
            <a:endParaRPr lang="tr-TR" sz="3200" b="1" dirty="0">
              <a:solidFill>
                <a:srgbClr val="A40304"/>
              </a:solidFill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EĞİTİM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7EF85A2-4133-0C4A-B5EB-9B8D1343F1F3}"/>
              </a:ext>
            </a:extLst>
          </p:cNvPr>
          <p:cNvSpPr txBox="1">
            <a:spLocks/>
          </p:cNvSpPr>
          <p:nvPr/>
        </p:nvSpPr>
        <p:spPr>
          <a:xfrm>
            <a:off x="453727" y="1852464"/>
            <a:ext cx="11665297" cy="2016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342900" indent="-342900" hangingPunct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tr-TR" sz="2800" b="1" dirty="0">
                <a:solidFill>
                  <a:schemeClr val="tx1"/>
                </a:solidFill>
              </a:rPr>
              <a:t>Çevrim içi ortamda 2 kolokyum ve 2 söyleşi düzenlenmiştir: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0DB6892B-B0D7-AAA6-F472-90FC23ACC9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0195" y="2601798"/>
            <a:ext cx="6025778" cy="653055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8D881A04-4374-95EE-50B9-56095074CE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35" y="2632043"/>
            <a:ext cx="6487718" cy="650574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12553338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 txBox="1">
            <a:spLocks/>
          </p:cNvSpPr>
          <p:nvPr/>
        </p:nvSpPr>
        <p:spPr>
          <a:xfrm>
            <a:off x="237704" y="4392504"/>
            <a:ext cx="5110766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endParaRPr lang="en-US" sz="2400" dirty="0"/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EĞİTİM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B3AA129-EE94-664C-A8C8-B32AED34BD44}"/>
              </a:ext>
            </a:extLst>
          </p:cNvPr>
          <p:cNvSpPr txBox="1">
            <a:spLocks/>
          </p:cNvSpPr>
          <p:nvPr/>
        </p:nvSpPr>
        <p:spPr>
          <a:xfrm>
            <a:off x="1153440" y="1132384"/>
            <a:ext cx="5492975" cy="1584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r>
              <a:rPr lang="en-US" sz="3200" b="1" dirty="0">
                <a:solidFill>
                  <a:srgbClr val="A40304"/>
                </a:solidFill>
              </a:rPr>
              <a:t>BÖLÜM FAALİYETLERİ</a:t>
            </a:r>
            <a:endParaRPr lang="tr-TR" sz="3200" b="1" dirty="0">
              <a:solidFill>
                <a:srgbClr val="A40304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5AF5B03-0C2D-AAE1-663E-2CA08708E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2908" y="2005629"/>
            <a:ext cx="5838356" cy="758928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CF778211-8097-D367-7349-A7B082ABF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2772"/>
            <a:ext cx="6849023" cy="77149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35779384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 txBox="1">
            <a:spLocks/>
          </p:cNvSpPr>
          <p:nvPr/>
        </p:nvSpPr>
        <p:spPr>
          <a:xfrm>
            <a:off x="237704" y="4392504"/>
            <a:ext cx="5110766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endParaRPr lang="en-US" sz="2400" dirty="0"/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6358384" y="425982"/>
            <a:ext cx="5040560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tr-TR" sz="3200" b="1" dirty="0">
                <a:solidFill>
                  <a:srgbClr val="A40304"/>
                </a:solidFill>
              </a:rPr>
              <a:t>KURUMSAL İLİŞKİLER</a:t>
            </a:r>
            <a:endParaRPr lang="en-US" sz="3200" b="1" dirty="0">
              <a:solidFill>
                <a:srgbClr val="A40304"/>
              </a:solidFill>
            </a:endParaRPr>
          </a:p>
        </p:txBody>
      </p:sp>
      <p:pic>
        <p:nvPicPr>
          <p:cNvPr id="2050" name="Picture 2" descr="Fotoğraf açıklaması yok.">
            <a:extLst>
              <a:ext uri="{FF2B5EF4-FFF2-40B4-BE49-F238E27FC236}">
                <a16:creationId xmlns:a16="http://schemas.microsoft.com/office/drawing/2014/main" id="{F29627C3-3C72-A066-B085-7C1361F25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9181" y="1807174"/>
            <a:ext cx="6017915" cy="366675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D91BA760-DA02-7052-5F9B-3EF9BC42EC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6218" y="6005946"/>
            <a:ext cx="6143840" cy="352759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0DFB153C-F22E-04B9-2F87-261471607B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60" y="4126611"/>
            <a:ext cx="5087269" cy="540692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6A0E3779-015D-12FC-D9E8-92956891CD9C}"/>
              </a:ext>
            </a:extLst>
          </p:cNvPr>
          <p:cNvSpPr txBox="1"/>
          <p:nvPr/>
        </p:nvSpPr>
        <p:spPr>
          <a:xfrm>
            <a:off x="193451" y="1564432"/>
            <a:ext cx="6164933" cy="27453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tr-TR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Potlaç, 24 Haziran</a:t>
            </a:r>
          </a:p>
          <a:p>
            <a:pPr marR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tr-TR" b="1" dirty="0">
              <a:solidFill>
                <a:schemeClr val="tx1"/>
              </a:solidFill>
            </a:endParaRP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lang="tr-TR" b="1" dirty="0">
                <a:solidFill>
                  <a:schemeClr val="tx1"/>
                </a:solidFill>
              </a:rPr>
              <a:t>GKDB Resmî Instagram Hesabı Açılması: </a:t>
            </a:r>
            <a:r>
              <a:rPr lang="tr-TR" b="1" dirty="0">
                <a:solidFill>
                  <a:schemeClr val="tx1"/>
                </a:solidFill>
                <a:hlinkClick r:id="rId5"/>
              </a:rPr>
              <a:t>https://www.instagram.com/iytegenelkultur/</a:t>
            </a:r>
            <a:endParaRPr lang="tr-TR" b="1" dirty="0">
              <a:solidFill>
                <a:schemeClr val="tx1"/>
              </a:solidFill>
            </a:endParaRP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endParaRPr kumimoji="0" lang="tr-TR" sz="2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3244454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AAEDA"/>
      </a:accent1>
      <a:accent2>
        <a:srgbClr val="66CAC5"/>
      </a:accent2>
      <a:accent3>
        <a:srgbClr val="ED6566"/>
      </a:accent3>
      <a:accent4>
        <a:srgbClr val="FEC444"/>
      </a:accent4>
      <a:accent5>
        <a:srgbClr val="C86DAA"/>
      </a:accent5>
      <a:accent6>
        <a:srgbClr val="92D050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8766" tIns="48766" rIns="48766" bIns="48766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8766" tIns="48766" rIns="48766" bIns="48766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AAEDA"/>
      </a:accent1>
      <a:accent2>
        <a:srgbClr val="66CAC5"/>
      </a:accent2>
      <a:accent3>
        <a:srgbClr val="ED6566"/>
      </a:accent3>
      <a:accent4>
        <a:srgbClr val="FEC444"/>
      </a:accent4>
      <a:accent5>
        <a:srgbClr val="C86DAA"/>
      </a:accent5>
      <a:accent6>
        <a:srgbClr val="92D050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8766" tIns="48766" rIns="48766" bIns="48766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8766" tIns="48766" rIns="48766" bIns="48766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7628</TotalTime>
  <Words>2497</Words>
  <Application>Microsoft Office PowerPoint</Application>
  <PresentationFormat>Özel</PresentationFormat>
  <Paragraphs>455</Paragraphs>
  <Slides>39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39</vt:i4>
      </vt:variant>
    </vt:vector>
  </HeadingPairs>
  <TitlesOfParts>
    <vt:vector size="52" baseType="lpstr">
      <vt:lpstr>Arial</vt:lpstr>
      <vt:lpstr>Calibri</vt:lpstr>
      <vt:lpstr>Courier New</vt:lpstr>
      <vt:lpstr>Gill Sans</vt:lpstr>
      <vt:lpstr>Helvetica</vt:lpstr>
      <vt:lpstr>Helvetica Neue</vt:lpstr>
      <vt:lpstr>Raleway</vt:lpstr>
      <vt:lpstr>Roboto</vt:lpstr>
      <vt:lpstr>Symbol</vt:lpstr>
      <vt:lpstr>Times New Roman</vt:lpstr>
      <vt:lpstr>Trajan Pro</vt:lpstr>
      <vt:lpstr>Wingdings</vt:lpstr>
      <vt:lpstr>Default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Yasemin Özcan Gönülal</dc:creator>
  <cp:lastModifiedBy>dogan-evecen</cp:lastModifiedBy>
  <cp:revision>394</cp:revision>
  <dcterms:modified xsi:type="dcterms:W3CDTF">2024-08-26T12:45:42Z</dcterms:modified>
</cp:coreProperties>
</file>